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68" r:id="rId4"/>
    <p:sldId id="261" r:id="rId5"/>
    <p:sldId id="269" r:id="rId6"/>
    <p:sldId id="271" r:id="rId7"/>
    <p:sldId id="262" r:id="rId8"/>
    <p:sldId id="265" r:id="rId9"/>
    <p:sldId id="266" r:id="rId10"/>
    <p:sldId id="267" r:id="rId11"/>
    <p:sldId id="270" r:id="rId12"/>
    <p:sldId id="264" r:id="rId13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3A9A87-D87B-48B4-8F70-F10E35F1AEB3}" v="92" dt="2020-04-07T18:15:56.7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88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12" Type="http://schemas.openxmlformats.org/officeDocument/2006/relationships/image" Target="../media/image13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5" Type="http://schemas.openxmlformats.org/officeDocument/2006/relationships/image" Target="../media/image1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Relationship Id="rId14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25.wmf"/><Relationship Id="rId7" Type="http://schemas.openxmlformats.org/officeDocument/2006/relationships/image" Target="../media/image27.wmf"/><Relationship Id="rId12" Type="http://schemas.openxmlformats.org/officeDocument/2006/relationships/image" Target="../media/image30.wmf"/><Relationship Id="rId2" Type="http://schemas.openxmlformats.org/officeDocument/2006/relationships/image" Target="../media/image6.wmf"/><Relationship Id="rId1" Type="http://schemas.openxmlformats.org/officeDocument/2006/relationships/image" Target="../media/image24.wmf"/><Relationship Id="rId6" Type="http://schemas.openxmlformats.org/officeDocument/2006/relationships/image" Target="../media/image10.wmf"/><Relationship Id="rId11" Type="http://schemas.openxmlformats.org/officeDocument/2006/relationships/image" Target="../media/image29.wmf"/><Relationship Id="rId5" Type="http://schemas.openxmlformats.org/officeDocument/2006/relationships/image" Target="../media/image26.wmf"/><Relationship Id="rId10" Type="http://schemas.openxmlformats.org/officeDocument/2006/relationships/image" Target="../media/image28.wmf"/><Relationship Id="rId4" Type="http://schemas.openxmlformats.org/officeDocument/2006/relationships/image" Target="../media/image8.wmf"/><Relationship Id="rId9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7" Type="http://schemas.openxmlformats.org/officeDocument/2006/relationships/image" Target="../media/image37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image" Target="../media/image39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12" Type="http://schemas.openxmlformats.org/officeDocument/2006/relationships/image" Target="../media/image38.wmf"/><Relationship Id="rId2" Type="http://schemas.openxmlformats.org/officeDocument/2006/relationships/image" Target="../media/image6.wmf"/><Relationship Id="rId16" Type="http://schemas.openxmlformats.org/officeDocument/2006/relationships/image" Target="../media/image1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11" Type="http://schemas.openxmlformats.org/officeDocument/2006/relationships/image" Target="../media/image15.wmf"/><Relationship Id="rId5" Type="http://schemas.openxmlformats.org/officeDocument/2006/relationships/image" Target="../media/image9.wmf"/><Relationship Id="rId15" Type="http://schemas.openxmlformats.org/officeDocument/2006/relationships/image" Target="../media/image41.wmf"/><Relationship Id="rId10" Type="http://schemas.openxmlformats.org/officeDocument/2006/relationships/image" Target="../media/image14.wmf"/><Relationship Id="rId4" Type="http://schemas.openxmlformats.org/officeDocument/2006/relationships/image" Target="../media/image8.wmf"/><Relationship Id="rId9" Type="http://schemas.openxmlformats.org/officeDocument/2006/relationships/image" Target="../media/image13.wmf"/><Relationship Id="rId14" Type="http://schemas.openxmlformats.org/officeDocument/2006/relationships/image" Target="../media/image40.wmf"/></Relationships>
</file>

<file path=ppt/drawings/_rels/vmlDrawing6.vml.rels><?xml version="1.0" encoding="UTF-8" standalone="yes"?>
<Relationships xmlns="http://schemas.openxmlformats.org/package/2006/relationships"><Relationship Id="rId13" Type="http://schemas.openxmlformats.org/officeDocument/2006/relationships/image" Target="../media/image48.wmf"/><Relationship Id="rId18" Type="http://schemas.openxmlformats.org/officeDocument/2006/relationships/image" Target="../media/image52.wmf"/><Relationship Id="rId26" Type="http://schemas.openxmlformats.org/officeDocument/2006/relationships/image" Target="../media/image60.wmf"/><Relationship Id="rId39" Type="http://schemas.openxmlformats.org/officeDocument/2006/relationships/image" Target="../media/image73.wmf"/><Relationship Id="rId3" Type="http://schemas.openxmlformats.org/officeDocument/2006/relationships/image" Target="../media/image42.wmf"/><Relationship Id="rId21" Type="http://schemas.openxmlformats.org/officeDocument/2006/relationships/image" Target="../media/image55.wmf"/><Relationship Id="rId34" Type="http://schemas.openxmlformats.org/officeDocument/2006/relationships/image" Target="../media/image68.wmf"/><Relationship Id="rId42" Type="http://schemas.openxmlformats.org/officeDocument/2006/relationships/image" Target="../media/image76.wmf"/><Relationship Id="rId47" Type="http://schemas.openxmlformats.org/officeDocument/2006/relationships/image" Target="../media/image81.wmf"/><Relationship Id="rId50" Type="http://schemas.openxmlformats.org/officeDocument/2006/relationships/image" Target="../media/image84.wmf"/><Relationship Id="rId7" Type="http://schemas.openxmlformats.org/officeDocument/2006/relationships/image" Target="../media/image44.wmf"/><Relationship Id="rId12" Type="http://schemas.openxmlformats.org/officeDocument/2006/relationships/image" Target="../media/image47.wmf"/><Relationship Id="rId17" Type="http://schemas.openxmlformats.org/officeDocument/2006/relationships/image" Target="../media/image51.wmf"/><Relationship Id="rId25" Type="http://schemas.openxmlformats.org/officeDocument/2006/relationships/image" Target="../media/image59.wmf"/><Relationship Id="rId33" Type="http://schemas.openxmlformats.org/officeDocument/2006/relationships/image" Target="../media/image67.wmf"/><Relationship Id="rId38" Type="http://schemas.openxmlformats.org/officeDocument/2006/relationships/image" Target="../media/image72.wmf"/><Relationship Id="rId46" Type="http://schemas.openxmlformats.org/officeDocument/2006/relationships/image" Target="../media/image80.wmf"/><Relationship Id="rId2" Type="http://schemas.openxmlformats.org/officeDocument/2006/relationships/image" Target="../media/image6.wmf"/><Relationship Id="rId16" Type="http://schemas.openxmlformats.org/officeDocument/2006/relationships/image" Target="../media/image39.wmf"/><Relationship Id="rId20" Type="http://schemas.openxmlformats.org/officeDocument/2006/relationships/image" Target="../media/image54.wmf"/><Relationship Id="rId29" Type="http://schemas.openxmlformats.org/officeDocument/2006/relationships/image" Target="../media/image63.wmf"/><Relationship Id="rId41" Type="http://schemas.openxmlformats.org/officeDocument/2006/relationships/image" Target="../media/image75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11" Type="http://schemas.openxmlformats.org/officeDocument/2006/relationships/image" Target="../media/image46.wmf"/><Relationship Id="rId24" Type="http://schemas.openxmlformats.org/officeDocument/2006/relationships/image" Target="../media/image58.wmf"/><Relationship Id="rId32" Type="http://schemas.openxmlformats.org/officeDocument/2006/relationships/image" Target="../media/image66.wmf"/><Relationship Id="rId37" Type="http://schemas.openxmlformats.org/officeDocument/2006/relationships/image" Target="../media/image71.wmf"/><Relationship Id="rId40" Type="http://schemas.openxmlformats.org/officeDocument/2006/relationships/image" Target="../media/image74.wmf"/><Relationship Id="rId45" Type="http://schemas.openxmlformats.org/officeDocument/2006/relationships/image" Target="../media/image79.wmf"/><Relationship Id="rId5" Type="http://schemas.openxmlformats.org/officeDocument/2006/relationships/image" Target="../media/image43.wmf"/><Relationship Id="rId15" Type="http://schemas.openxmlformats.org/officeDocument/2006/relationships/image" Target="../media/image50.wmf"/><Relationship Id="rId23" Type="http://schemas.openxmlformats.org/officeDocument/2006/relationships/image" Target="../media/image57.wmf"/><Relationship Id="rId28" Type="http://schemas.openxmlformats.org/officeDocument/2006/relationships/image" Target="../media/image62.wmf"/><Relationship Id="rId36" Type="http://schemas.openxmlformats.org/officeDocument/2006/relationships/image" Target="../media/image70.wmf"/><Relationship Id="rId49" Type="http://schemas.openxmlformats.org/officeDocument/2006/relationships/image" Target="../media/image83.wmf"/><Relationship Id="rId10" Type="http://schemas.openxmlformats.org/officeDocument/2006/relationships/image" Target="../media/image45.wmf"/><Relationship Id="rId19" Type="http://schemas.openxmlformats.org/officeDocument/2006/relationships/image" Target="../media/image53.wmf"/><Relationship Id="rId31" Type="http://schemas.openxmlformats.org/officeDocument/2006/relationships/image" Target="../media/image65.wmf"/><Relationship Id="rId44" Type="http://schemas.openxmlformats.org/officeDocument/2006/relationships/image" Target="../media/image78.wmf"/><Relationship Id="rId4" Type="http://schemas.openxmlformats.org/officeDocument/2006/relationships/image" Target="../media/image8.wmf"/><Relationship Id="rId9" Type="http://schemas.openxmlformats.org/officeDocument/2006/relationships/image" Target="../media/image13.wmf"/><Relationship Id="rId14" Type="http://schemas.openxmlformats.org/officeDocument/2006/relationships/image" Target="../media/image49.wmf"/><Relationship Id="rId22" Type="http://schemas.openxmlformats.org/officeDocument/2006/relationships/image" Target="../media/image56.wmf"/><Relationship Id="rId27" Type="http://schemas.openxmlformats.org/officeDocument/2006/relationships/image" Target="../media/image61.wmf"/><Relationship Id="rId30" Type="http://schemas.openxmlformats.org/officeDocument/2006/relationships/image" Target="../media/image64.wmf"/><Relationship Id="rId35" Type="http://schemas.openxmlformats.org/officeDocument/2006/relationships/image" Target="../media/image69.wmf"/><Relationship Id="rId43" Type="http://schemas.openxmlformats.org/officeDocument/2006/relationships/image" Target="../media/image77.wmf"/><Relationship Id="rId48" Type="http://schemas.openxmlformats.org/officeDocument/2006/relationships/image" Target="../media/image82.wmf"/><Relationship Id="rId8" Type="http://schemas.openxmlformats.org/officeDocument/2006/relationships/image" Target="../media/image12.wmf"/><Relationship Id="rId51" Type="http://schemas.openxmlformats.org/officeDocument/2006/relationships/image" Target="../media/image85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93.wmf"/><Relationship Id="rId3" Type="http://schemas.openxmlformats.org/officeDocument/2006/relationships/image" Target="../media/image88.wmf"/><Relationship Id="rId7" Type="http://schemas.openxmlformats.org/officeDocument/2006/relationships/image" Target="../media/image92.wmf"/><Relationship Id="rId2" Type="http://schemas.openxmlformats.org/officeDocument/2006/relationships/image" Target="../media/image87.wmf"/><Relationship Id="rId1" Type="http://schemas.openxmlformats.org/officeDocument/2006/relationships/image" Target="../media/image86.wmf"/><Relationship Id="rId6" Type="http://schemas.openxmlformats.org/officeDocument/2006/relationships/image" Target="../media/image91.wmf"/><Relationship Id="rId5" Type="http://schemas.openxmlformats.org/officeDocument/2006/relationships/image" Target="../media/image90.wmf"/><Relationship Id="rId4" Type="http://schemas.openxmlformats.org/officeDocument/2006/relationships/image" Target="../media/image89.wmf"/><Relationship Id="rId9" Type="http://schemas.openxmlformats.org/officeDocument/2006/relationships/image" Target="../media/image9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97.wmf"/><Relationship Id="rId2" Type="http://schemas.openxmlformats.org/officeDocument/2006/relationships/image" Target="../media/image96.wmf"/><Relationship Id="rId1" Type="http://schemas.openxmlformats.org/officeDocument/2006/relationships/image" Target="../media/image95.wmf"/><Relationship Id="rId4" Type="http://schemas.openxmlformats.org/officeDocument/2006/relationships/image" Target="../media/image9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52AFA7-11A3-4905-BADB-4CFA6E8FAE51}" type="datetimeFigureOut">
              <a:rPr lang="en-CA" smtClean="0"/>
              <a:pPr/>
              <a:t>2020-04-07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C927A8-59E0-4F89-BFF3-9457E65DF31F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91672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C927A8-59E0-4F89-BFF3-9457E65DF31F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52003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C927A8-59E0-4F89-BFF3-9457E65DF31F}" type="slidenum">
              <a:rPr lang="en-CA" smtClean="0"/>
              <a:pPr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041973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C927A8-59E0-4F89-BFF3-9457E65DF31F}" type="slidenum">
              <a:rPr lang="en-CA" smtClean="0"/>
              <a:pPr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482838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C927A8-59E0-4F89-BFF3-9457E65DF31F}" type="slidenum">
              <a:rPr lang="en-CA" smtClean="0"/>
              <a:pPr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26353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C927A8-59E0-4F89-BFF3-9457E65DF31F}" type="slidenum">
              <a:rPr lang="en-CA" smtClean="0"/>
              <a:pPr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74795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C927A8-59E0-4F89-BFF3-9457E65DF31F}" type="slidenum">
              <a:rPr lang="en-CA" smtClean="0"/>
              <a:pPr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560806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C927A8-59E0-4F89-BFF3-9457E65DF31F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9982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C927A8-59E0-4F89-BFF3-9457E65DF31F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65951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C927A8-59E0-4F89-BFF3-9457E65DF31F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78300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C927A8-59E0-4F89-BFF3-9457E65DF31F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581731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C927A8-59E0-4F89-BFF3-9457E65DF31F}" type="slidenum">
              <a:rPr lang="en-CA" smtClean="0"/>
              <a:pPr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962584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C927A8-59E0-4F89-BFF3-9457E65DF31F}" type="slidenum">
              <a:rPr lang="en-CA" smtClean="0"/>
              <a:pPr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39768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6F1D990-1604-4E22-B92C-29F901712FB2}" type="datetimeFigureOut">
              <a:rPr lang="en-CA" smtClean="0"/>
              <a:pPr/>
              <a:t>2020-04-07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951E1DA-4978-47AE-BC54-D3528F6648E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1D990-1604-4E22-B92C-29F901712FB2}" type="datetimeFigureOut">
              <a:rPr lang="en-CA" smtClean="0"/>
              <a:pPr/>
              <a:t>2020-04-07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E1DA-4978-47AE-BC54-D3528F6648E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1D990-1604-4E22-B92C-29F901712FB2}" type="datetimeFigureOut">
              <a:rPr lang="en-CA" smtClean="0"/>
              <a:pPr/>
              <a:t>2020-04-07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E1DA-4978-47AE-BC54-D3528F6648E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6F1D990-1604-4E22-B92C-29F901712FB2}" type="datetimeFigureOut">
              <a:rPr lang="en-CA" smtClean="0"/>
              <a:pPr/>
              <a:t>2020-04-07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951E1DA-4978-47AE-BC54-D3528F6648E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6F1D990-1604-4E22-B92C-29F901712FB2}" type="datetimeFigureOut">
              <a:rPr lang="en-CA" smtClean="0"/>
              <a:pPr/>
              <a:t>2020-04-07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951E1DA-4978-47AE-BC54-D3528F6648E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1D990-1604-4E22-B92C-29F901712FB2}" type="datetimeFigureOut">
              <a:rPr lang="en-CA" smtClean="0"/>
              <a:pPr/>
              <a:t>2020-04-07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E1DA-4978-47AE-BC54-D3528F6648E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1D990-1604-4E22-B92C-29F901712FB2}" type="datetimeFigureOut">
              <a:rPr lang="en-CA" smtClean="0"/>
              <a:pPr/>
              <a:t>2020-04-07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E1DA-4978-47AE-BC54-D3528F6648E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6F1D990-1604-4E22-B92C-29F901712FB2}" type="datetimeFigureOut">
              <a:rPr lang="en-CA" smtClean="0"/>
              <a:pPr/>
              <a:t>2020-04-07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951E1DA-4978-47AE-BC54-D3528F6648E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1D990-1604-4E22-B92C-29F901712FB2}" type="datetimeFigureOut">
              <a:rPr lang="en-CA" smtClean="0"/>
              <a:pPr/>
              <a:t>2020-04-07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E1DA-4978-47AE-BC54-D3528F6648E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6F1D990-1604-4E22-B92C-29F901712FB2}" type="datetimeFigureOut">
              <a:rPr lang="en-CA" smtClean="0"/>
              <a:pPr/>
              <a:t>2020-04-07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951E1DA-4978-47AE-BC54-D3528F6648E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6F1D990-1604-4E22-B92C-29F901712FB2}" type="datetimeFigureOut">
              <a:rPr lang="en-CA" smtClean="0"/>
              <a:pPr/>
              <a:t>2020-04-07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951E1DA-4978-47AE-BC54-D3528F6648E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6F1D990-1604-4E22-B92C-29F901712FB2}" type="datetimeFigureOut">
              <a:rPr lang="en-CA" smtClean="0"/>
              <a:pPr/>
              <a:t>2020-04-07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951E1DA-4978-47AE-BC54-D3528F6648E7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5.bin"/><Relationship Id="rId13" Type="http://schemas.openxmlformats.org/officeDocument/2006/relationships/image" Target="../media/image90.wmf"/><Relationship Id="rId18" Type="http://schemas.openxmlformats.org/officeDocument/2006/relationships/oleObject" Target="../embeddings/oleObject130.bin"/><Relationship Id="rId3" Type="http://schemas.openxmlformats.org/officeDocument/2006/relationships/notesSlide" Target="../notesSlides/notesSlide10.xml"/><Relationship Id="rId21" Type="http://schemas.openxmlformats.org/officeDocument/2006/relationships/image" Target="../media/image94.wmf"/><Relationship Id="rId7" Type="http://schemas.openxmlformats.org/officeDocument/2006/relationships/image" Target="../media/image87.wmf"/><Relationship Id="rId12" Type="http://schemas.openxmlformats.org/officeDocument/2006/relationships/oleObject" Target="../embeddings/oleObject127.bin"/><Relationship Id="rId17" Type="http://schemas.openxmlformats.org/officeDocument/2006/relationships/image" Target="../media/image9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29.bin"/><Relationship Id="rId20" Type="http://schemas.openxmlformats.org/officeDocument/2006/relationships/oleObject" Target="../embeddings/oleObject131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24.bin"/><Relationship Id="rId11" Type="http://schemas.openxmlformats.org/officeDocument/2006/relationships/image" Target="../media/image89.wmf"/><Relationship Id="rId5" Type="http://schemas.openxmlformats.org/officeDocument/2006/relationships/image" Target="../media/image86.wmf"/><Relationship Id="rId15" Type="http://schemas.openxmlformats.org/officeDocument/2006/relationships/image" Target="../media/image91.wmf"/><Relationship Id="rId10" Type="http://schemas.openxmlformats.org/officeDocument/2006/relationships/oleObject" Target="../embeddings/oleObject126.bin"/><Relationship Id="rId19" Type="http://schemas.openxmlformats.org/officeDocument/2006/relationships/image" Target="../media/image93.wmf"/><Relationship Id="rId4" Type="http://schemas.openxmlformats.org/officeDocument/2006/relationships/oleObject" Target="../embeddings/oleObject123.bin"/><Relationship Id="rId9" Type="http://schemas.openxmlformats.org/officeDocument/2006/relationships/image" Target="../media/image88.wmf"/><Relationship Id="rId14" Type="http://schemas.openxmlformats.org/officeDocument/2006/relationships/oleObject" Target="../embeddings/oleObject128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4.bin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9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33.bin"/><Relationship Id="rId11" Type="http://schemas.openxmlformats.org/officeDocument/2006/relationships/image" Target="../media/image98.wmf"/><Relationship Id="rId5" Type="http://schemas.openxmlformats.org/officeDocument/2006/relationships/image" Target="../media/image95.wmf"/><Relationship Id="rId10" Type="http://schemas.openxmlformats.org/officeDocument/2006/relationships/oleObject" Target="../embeddings/oleObject135.bin"/><Relationship Id="rId4" Type="http://schemas.openxmlformats.org/officeDocument/2006/relationships/oleObject" Target="../embeddings/oleObject132.bin"/><Relationship Id="rId9" Type="http://schemas.openxmlformats.org/officeDocument/2006/relationships/image" Target="../media/image97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18" Type="http://schemas.openxmlformats.org/officeDocument/2006/relationships/oleObject" Target="../embeddings/oleObject8.bin"/><Relationship Id="rId26" Type="http://schemas.openxmlformats.org/officeDocument/2006/relationships/oleObject" Target="../embeddings/oleObject12.bin"/><Relationship Id="rId3" Type="http://schemas.openxmlformats.org/officeDocument/2006/relationships/notesSlide" Target="../notesSlides/notesSlide2.xml"/><Relationship Id="rId21" Type="http://schemas.openxmlformats.org/officeDocument/2006/relationships/image" Target="../media/image10.wmf"/><Relationship Id="rId34" Type="http://schemas.openxmlformats.org/officeDocument/2006/relationships/hyperlink" Target="http://www.bcmath.ca/" TargetMode="External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8.wmf"/><Relationship Id="rId25" Type="http://schemas.openxmlformats.org/officeDocument/2006/relationships/image" Target="../media/image12.wmf"/><Relationship Id="rId33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29" Type="http://schemas.openxmlformats.org/officeDocument/2006/relationships/image" Target="../media/image14.wmf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24" Type="http://schemas.openxmlformats.org/officeDocument/2006/relationships/oleObject" Target="../embeddings/oleObject11.bin"/><Relationship Id="rId32" Type="http://schemas.openxmlformats.org/officeDocument/2006/relationships/oleObject" Target="../embeddings/oleObject15.bin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23" Type="http://schemas.openxmlformats.org/officeDocument/2006/relationships/image" Target="../media/image11.wmf"/><Relationship Id="rId28" Type="http://schemas.openxmlformats.org/officeDocument/2006/relationships/oleObject" Target="../embeddings/oleObject13.bin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9.wmf"/><Relationship Id="rId31" Type="http://schemas.openxmlformats.org/officeDocument/2006/relationships/image" Target="../media/image15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0.bin"/><Relationship Id="rId27" Type="http://schemas.openxmlformats.org/officeDocument/2006/relationships/image" Target="../media/image13.wmf"/><Relationship Id="rId30" Type="http://schemas.openxmlformats.org/officeDocument/2006/relationships/oleObject" Target="../embeddings/oleObject14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image" Target="../media/image21.wmf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8.wmf"/><Relationship Id="rId12" Type="http://schemas.openxmlformats.org/officeDocument/2006/relationships/oleObject" Target="../embeddings/oleObject20.bin"/><Relationship Id="rId17" Type="http://schemas.openxmlformats.org/officeDocument/2006/relationships/image" Target="../media/image23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2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20.wmf"/><Relationship Id="rId5" Type="http://schemas.openxmlformats.org/officeDocument/2006/relationships/image" Target="../media/image17.wmf"/><Relationship Id="rId15" Type="http://schemas.openxmlformats.org/officeDocument/2006/relationships/image" Target="../media/image22.wmf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6.bin"/><Relationship Id="rId9" Type="http://schemas.openxmlformats.org/officeDocument/2006/relationships/image" Target="../media/image19.wmf"/><Relationship Id="rId14" Type="http://schemas.openxmlformats.org/officeDocument/2006/relationships/oleObject" Target="../embeddings/oleObject2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13" Type="http://schemas.openxmlformats.org/officeDocument/2006/relationships/image" Target="../media/image26.wmf"/><Relationship Id="rId18" Type="http://schemas.openxmlformats.org/officeDocument/2006/relationships/oleObject" Target="../embeddings/oleObject30.bin"/><Relationship Id="rId26" Type="http://schemas.openxmlformats.org/officeDocument/2006/relationships/oleObject" Target="../embeddings/oleObject34.bin"/><Relationship Id="rId3" Type="http://schemas.openxmlformats.org/officeDocument/2006/relationships/notesSlide" Target="../notesSlides/notesSlide4.xml"/><Relationship Id="rId21" Type="http://schemas.openxmlformats.org/officeDocument/2006/relationships/image" Target="../media/image13.wmf"/><Relationship Id="rId7" Type="http://schemas.openxmlformats.org/officeDocument/2006/relationships/image" Target="../media/image6.wmf"/><Relationship Id="rId12" Type="http://schemas.openxmlformats.org/officeDocument/2006/relationships/oleObject" Target="../embeddings/oleObject27.bin"/><Relationship Id="rId17" Type="http://schemas.openxmlformats.org/officeDocument/2006/relationships/image" Target="../media/image27.wmf"/><Relationship Id="rId25" Type="http://schemas.openxmlformats.org/officeDocument/2006/relationships/image" Target="../media/image2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9.bin"/><Relationship Id="rId20" Type="http://schemas.openxmlformats.org/officeDocument/2006/relationships/oleObject" Target="../embeddings/oleObject31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4.bin"/><Relationship Id="rId11" Type="http://schemas.openxmlformats.org/officeDocument/2006/relationships/image" Target="../media/image8.wmf"/><Relationship Id="rId24" Type="http://schemas.openxmlformats.org/officeDocument/2006/relationships/oleObject" Target="../embeddings/oleObject33.bin"/><Relationship Id="rId5" Type="http://schemas.openxmlformats.org/officeDocument/2006/relationships/image" Target="../media/image24.wmf"/><Relationship Id="rId15" Type="http://schemas.openxmlformats.org/officeDocument/2006/relationships/image" Target="../media/image10.wmf"/><Relationship Id="rId23" Type="http://schemas.openxmlformats.org/officeDocument/2006/relationships/image" Target="../media/image28.wmf"/><Relationship Id="rId28" Type="http://schemas.openxmlformats.org/officeDocument/2006/relationships/hyperlink" Target="http://www.bcmath.ca/" TargetMode="External"/><Relationship Id="rId10" Type="http://schemas.openxmlformats.org/officeDocument/2006/relationships/oleObject" Target="../embeddings/oleObject26.bin"/><Relationship Id="rId19" Type="http://schemas.openxmlformats.org/officeDocument/2006/relationships/image" Target="../media/image12.wmf"/><Relationship Id="rId4" Type="http://schemas.openxmlformats.org/officeDocument/2006/relationships/oleObject" Target="../embeddings/oleObject23.bin"/><Relationship Id="rId9" Type="http://schemas.openxmlformats.org/officeDocument/2006/relationships/image" Target="../media/image25.wmf"/><Relationship Id="rId14" Type="http://schemas.openxmlformats.org/officeDocument/2006/relationships/oleObject" Target="../embeddings/oleObject28.bin"/><Relationship Id="rId22" Type="http://schemas.openxmlformats.org/officeDocument/2006/relationships/oleObject" Target="../embeddings/oleObject32.bin"/><Relationship Id="rId27" Type="http://schemas.openxmlformats.org/officeDocument/2006/relationships/image" Target="../media/image30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13" Type="http://schemas.openxmlformats.org/officeDocument/2006/relationships/image" Target="../media/image35.wmf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32.wmf"/><Relationship Id="rId12" Type="http://schemas.openxmlformats.org/officeDocument/2006/relationships/oleObject" Target="../embeddings/oleObject39.bin"/><Relationship Id="rId17" Type="http://schemas.openxmlformats.org/officeDocument/2006/relationships/image" Target="../media/image3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1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6.bin"/><Relationship Id="rId11" Type="http://schemas.openxmlformats.org/officeDocument/2006/relationships/image" Target="../media/image34.wmf"/><Relationship Id="rId5" Type="http://schemas.openxmlformats.org/officeDocument/2006/relationships/image" Target="../media/image31.wmf"/><Relationship Id="rId15" Type="http://schemas.openxmlformats.org/officeDocument/2006/relationships/image" Target="../media/image36.wmf"/><Relationship Id="rId10" Type="http://schemas.openxmlformats.org/officeDocument/2006/relationships/oleObject" Target="../embeddings/oleObject38.bin"/><Relationship Id="rId4" Type="http://schemas.openxmlformats.org/officeDocument/2006/relationships/oleObject" Target="../embeddings/oleObject35.bin"/><Relationship Id="rId9" Type="http://schemas.openxmlformats.org/officeDocument/2006/relationships/image" Target="../media/image33.wmf"/><Relationship Id="rId14" Type="http://schemas.openxmlformats.org/officeDocument/2006/relationships/oleObject" Target="../embeddings/oleObject40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13" Type="http://schemas.openxmlformats.org/officeDocument/2006/relationships/image" Target="../media/image9.wmf"/><Relationship Id="rId18" Type="http://schemas.openxmlformats.org/officeDocument/2006/relationships/oleObject" Target="../embeddings/oleObject49.bin"/><Relationship Id="rId26" Type="http://schemas.openxmlformats.org/officeDocument/2006/relationships/oleObject" Target="../embeddings/oleObject53.bin"/><Relationship Id="rId39" Type="http://schemas.openxmlformats.org/officeDocument/2006/relationships/image" Target="../media/image41.wmf"/><Relationship Id="rId3" Type="http://schemas.openxmlformats.org/officeDocument/2006/relationships/notesSlide" Target="../notesSlides/notesSlide7.xml"/><Relationship Id="rId21" Type="http://schemas.openxmlformats.org/officeDocument/2006/relationships/image" Target="../media/image13.wmf"/><Relationship Id="rId34" Type="http://schemas.openxmlformats.org/officeDocument/2006/relationships/oleObject" Target="../embeddings/oleObject59.bin"/><Relationship Id="rId42" Type="http://schemas.openxmlformats.org/officeDocument/2006/relationships/oleObject" Target="../embeddings/oleObject65.bin"/><Relationship Id="rId7" Type="http://schemas.openxmlformats.org/officeDocument/2006/relationships/image" Target="../media/image6.wmf"/><Relationship Id="rId12" Type="http://schemas.openxmlformats.org/officeDocument/2006/relationships/oleObject" Target="../embeddings/oleObject46.bin"/><Relationship Id="rId17" Type="http://schemas.openxmlformats.org/officeDocument/2006/relationships/image" Target="../media/image11.wmf"/><Relationship Id="rId25" Type="http://schemas.openxmlformats.org/officeDocument/2006/relationships/image" Target="../media/image15.wmf"/><Relationship Id="rId33" Type="http://schemas.openxmlformats.org/officeDocument/2006/relationships/oleObject" Target="../embeddings/oleObject58.bin"/><Relationship Id="rId38" Type="http://schemas.openxmlformats.org/officeDocument/2006/relationships/oleObject" Target="../embeddings/oleObject62.bin"/><Relationship Id="rId46" Type="http://schemas.openxmlformats.org/officeDocument/2006/relationships/hyperlink" Target="http://www.bcmath.ca/" TargetMode="External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8.bin"/><Relationship Id="rId20" Type="http://schemas.openxmlformats.org/officeDocument/2006/relationships/oleObject" Target="../embeddings/oleObject50.bin"/><Relationship Id="rId29" Type="http://schemas.openxmlformats.org/officeDocument/2006/relationships/oleObject" Target="../embeddings/oleObject55.bin"/><Relationship Id="rId41" Type="http://schemas.openxmlformats.org/officeDocument/2006/relationships/oleObject" Target="../embeddings/oleObject64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43.bin"/><Relationship Id="rId11" Type="http://schemas.openxmlformats.org/officeDocument/2006/relationships/image" Target="../media/image8.wmf"/><Relationship Id="rId24" Type="http://schemas.openxmlformats.org/officeDocument/2006/relationships/oleObject" Target="../embeddings/oleObject52.bin"/><Relationship Id="rId32" Type="http://schemas.openxmlformats.org/officeDocument/2006/relationships/image" Target="../media/image39.wmf"/><Relationship Id="rId37" Type="http://schemas.openxmlformats.org/officeDocument/2006/relationships/image" Target="../media/image40.wmf"/><Relationship Id="rId40" Type="http://schemas.openxmlformats.org/officeDocument/2006/relationships/oleObject" Target="../embeddings/oleObject63.bin"/><Relationship Id="rId45" Type="http://schemas.openxmlformats.org/officeDocument/2006/relationships/image" Target="../media/image16.wmf"/><Relationship Id="rId5" Type="http://schemas.openxmlformats.org/officeDocument/2006/relationships/image" Target="../media/image5.wmf"/><Relationship Id="rId15" Type="http://schemas.openxmlformats.org/officeDocument/2006/relationships/image" Target="../media/image10.wmf"/><Relationship Id="rId23" Type="http://schemas.openxmlformats.org/officeDocument/2006/relationships/image" Target="../media/image14.wmf"/><Relationship Id="rId28" Type="http://schemas.openxmlformats.org/officeDocument/2006/relationships/oleObject" Target="../embeddings/oleObject54.bin"/><Relationship Id="rId36" Type="http://schemas.openxmlformats.org/officeDocument/2006/relationships/oleObject" Target="../embeddings/oleObject61.bin"/><Relationship Id="rId10" Type="http://schemas.openxmlformats.org/officeDocument/2006/relationships/oleObject" Target="../embeddings/oleObject45.bin"/><Relationship Id="rId19" Type="http://schemas.openxmlformats.org/officeDocument/2006/relationships/image" Target="../media/image12.wmf"/><Relationship Id="rId31" Type="http://schemas.openxmlformats.org/officeDocument/2006/relationships/oleObject" Target="../embeddings/oleObject57.bin"/><Relationship Id="rId44" Type="http://schemas.openxmlformats.org/officeDocument/2006/relationships/oleObject" Target="../embeddings/oleObject67.bin"/><Relationship Id="rId4" Type="http://schemas.openxmlformats.org/officeDocument/2006/relationships/oleObject" Target="../embeddings/oleObject42.bin"/><Relationship Id="rId9" Type="http://schemas.openxmlformats.org/officeDocument/2006/relationships/image" Target="../media/image7.wmf"/><Relationship Id="rId14" Type="http://schemas.openxmlformats.org/officeDocument/2006/relationships/oleObject" Target="../embeddings/oleObject47.bin"/><Relationship Id="rId22" Type="http://schemas.openxmlformats.org/officeDocument/2006/relationships/oleObject" Target="../embeddings/oleObject51.bin"/><Relationship Id="rId27" Type="http://schemas.openxmlformats.org/officeDocument/2006/relationships/image" Target="../media/image38.wmf"/><Relationship Id="rId30" Type="http://schemas.openxmlformats.org/officeDocument/2006/relationships/oleObject" Target="../embeddings/oleObject56.bin"/><Relationship Id="rId35" Type="http://schemas.openxmlformats.org/officeDocument/2006/relationships/oleObject" Target="../embeddings/oleObject60.bin"/><Relationship Id="rId43" Type="http://schemas.openxmlformats.org/officeDocument/2006/relationships/oleObject" Target="../embeddings/oleObject66.bin"/></Relationships>
</file>

<file path=ppt/slides/_rels/slide8.xml.rels><?xml version="1.0" encoding="UTF-8" standalone="yes"?>
<Relationships xmlns="http://schemas.openxmlformats.org/package/2006/relationships"><Relationship Id="rId26" Type="http://schemas.openxmlformats.org/officeDocument/2006/relationships/image" Target="../media/image46.wmf"/><Relationship Id="rId21" Type="http://schemas.openxmlformats.org/officeDocument/2006/relationships/oleObject" Target="../embeddings/oleObject76.bin"/><Relationship Id="rId42" Type="http://schemas.openxmlformats.org/officeDocument/2006/relationships/oleObject" Target="../embeddings/oleObject88.bin"/><Relationship Id="rId47" Type="http://schemas.openxmlformats.org/officeDocument/2006/relationships/image" Target="../media/image54.wmf"/><Relationship Id="rId63" Type="http://schemas.openxmlformats.org/officeDocument/2006/relationships/oleObject" Target="../embeddings/oleObject99.bin"/><Relationship Id="rId68" Type="http://schemas.openxmlformats.org/officeDocument/2006/relationships/image" Target="../media/image64.wmf"/><Relationship Id="rId84" Type="http://schemas.openxmlformats.org/officeDocument/2006/relationships/image" Target="../media/image72.wmf"/><Relationship Id="rId89" Type="http://schemas.openxmlformats.org/officeDocument/2006/relationships/oleObject" Target="../embeddings/oleObject11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wmf"/><Relationship Id="rId29" Type="http://schemas.openxmlformats.org/officeDocument/2006/relationships/oleObject" Target="../embeddings/oleObject80.bin"/><Relationship Id="rId107" Type="http://schemas.openxmlformats.org/officeDocument/2006/relationships/oleObject" Target="../embeddings/oleObject121.bin"/><Relationship Id="rId11" Type="http://schemas.openxmlformats.org/officeDocument/2006/relationships/oleObject" Target="../embeddings/oleObject71.bin"/><Relationship Id="rId24" Type="http://schemas.openxmlformats.org/officeDocument/2006/relationships/image" Target="../media/image45.wmf"/><Relationship Id="rId32" Type="http://schemas.openxmlformats.org/officeDocument/2006/relationships/image" Target="../media/image49.wmf"/><Relationship Id="rId37" Type="http://schemas.openxmlformats.org/officeDocument/2006/relationships/oleObject" Target="../embeddings/oleObject84.bin"/><Relationship Id="rId40" Type="http://schemas.openxmlformats.org/officeDocument/2006/relationships/oleObject" Target="../embeddings/oleObject87.bin"/><Relationship Id="rId45" Type="http://schemas.openxmlformats.org/officeDocument/2006/relationships/image" Target="../media/image53.wmf"/><Relationship Id="rId53" Type="http://schemas.openxmlformats.org/officeDocument/2006/relationships/image" Target="../media/image57.wmf"/><Relationship Id="rId58" Type="http://schemas.openxmlformats.org/officeDocument/2006/relationships/image" Target="../media/image59.wmf"/><Relationship Id="rId66" Type="http://schemas.openxmlformats.org/officeDocument/2006/relationships/image" Target="../media/image63.wmf"/><Relationship Id="rId74" Type="http://schemas.openxmlformats.org/officeDocument/2006/relationships/image" Target="../media/image67.wmf"/><Relationship Id="rId79" Type="http://schemas.openxmlformats.org/officeDocument/2006/relationships/oleObject" Target="../embeddings/oleObject107.bin"/><Relationship Id="rId87" Type="http://schemas.openxmlformats.org/officeDocument/2006/relationships/oleObject" Target="../embeddings/oleObject111.bin"/><Relationship Id="rId102" Type="http://schemas.openxmlformats.org/officeDocument/2006/relationships/image" Target="../media/image81.wmf"/><Relationship Id="rId110" Type="http://schemas.openxmlformats.org/officeDocument/2006/relationships/image" Target="../media/image85.wmf"/><Relationship Id="rId5" Type="http://schemas.openxmlformats.org/officeDocument/2006/relationships/oleObject" Target="../embeddings/oleObject68.bin"/><Relationship Id="rId61" Type="http://schemas.openxmlformats.org/officeDocument/2006/relationships/oleObject" Target="../embeddings/oleObject98.bin"/><Relationship Id="rId82" Type="http://schemas.openxmlformats.org/officeDocument/2006/relationships/image" Target="../media/image71.wmf"/><Relationship Id="rId90" Type="http://schemas.openxmlformats.org/officeDocument/2006/relationships/image" Target="../media/image75.wmf"/><Relationship Id="rId95" Type="http://schemas.openxmlformats.org/officeDocument/2006/relationships/oleObject" Target="../embeddings/oleObject115.bin"/><Relationship Id="rId19" Type="http://schemas.openxmlformats.org/officeDocument/2006/relationships/oleObject" Target="../embeddings/oleObject75.bin"/><Relationship Id="rId14" Type="http://schemas.openxmlformats.org/officeDocument/2006/relationships/image" Target="../media/image43.wmf"/><Relationship Id="rId22" Type="http://schemas.openxmlformats.org/officeDocument/2006/relationships/image" Target="../media/image13.wmf"/><Relationship Id="rId27" Type="http://schemas.openxmlformats.org/officeDocument/2006/relationships/oleObject" Target="../embeddings/oleObject79.bin"/><Relationship Id="rId30" Type="http://schemas.openxmlformats.org/officeDocument/2006/relationships/image" Target="../media/image48.wmf"/><Relationship Id="rId35" Type="http://schemas.openxmlformats.org/officeDocument/2006/relationships/oleObject" Target="../embeddings/oleObject83.bin"/><Relationship Id="rId43" Type="http://schemas.openxmlformats.org/officeDocument/2006/relationships/image" Target="../media/image52.wmf"/><Relationship Id="rId48" Type="http://schemas.openxmlformats.org/officeDocument/2006/relationships/oleObject" Target="../embeddings/oleObject91.bin"/><Relationship Id="rId56" Type="http://schemas.openxmlformats.org/officeDocument/2006/relationships/oleObject" Target="../embeddings/oleObject95.bin"/><Relationship Id="rId64" Type="http://schemas.openxmlformats.org/officeDocument/2006/relationships/image" Target="../media/image62.wmf"/><Relationship Id="rId69" Type="http://schemas.openxmlformats.org/officeDocument/2006/relationships/oleObject" Target="../embeddings/oleObject102.bin"/><Relationship Id="rId77" Type="http://schemas.openxmlformats.org/officeDocument/2006/relationships/oleObject" Target="../embeddings/oleObject106.bin"/><Relationship Id="rId100" Type="http://schemas.openxmlformats.org/officeDocument/2006/relationships/image" Target="../media/image80.wmf"/><Relationship Id="rId105" Type="http://schemas.openxmlformats.org/officeDocument/2006/relationships/oleObject" Target="../embeddings/oleObject120.bin"/><Relationship Id="rId8" Type="http://schemas.openxmlformats.org/officeDocument/2006/relationships/image" Target="../media/image6.wmf"/><Relationship Id="rId51" Type="http://schemas.openxmlformats.org/officeDocument/2006/relationships/image" Target="../media/image56.wmf"/><Relationship Id="rId72" Type="http://schemas.openxmlformats.org/officeDocument/2006/relationships/image" Target="../media/image66.wmf"/><Relationship Id="rId80" Type="http://schemas.openxmlformats.org/officeDocument/2006/relationships/image" Target="../media/image70.wmf"/><Relationship Id="rId85" Type="http://schemas.openxmlformats.org/officeDocument/2006/relationships/oleObject" Target="../embeddings/oleObject110.bin"/><Relationship Id="rId93" Type="http://schemas.openxmlformats.org/officeDocument/2006/relationships/oleObject" Target="../embeddings/oleObject114.bin"/><Relationship Id="rId98" Type="http://schemas.openxmlformats.org/officeDocument/2006/relationships/image" Target="../media/image79.wmf"/><Relationship Id="rId3" Type="http://schemas.openxmlformats.org/officeDocument/2006/relationships/notesSlide" Target="../notesSlides/notesSlide8.xml"/><Relationship Id="rId12" Type="http://schemas.openxmlformats.org/officeDocument/2006/relationships/image" Target="../media/image8.wmf"/><Relationship Id="rId17" Type="http://schemas.openxmlformats.org/officeDocument/2006/relationships/oleObject" Target="../embeddings/oleObject74.bin"/><Relationship Id="rId25" Type="http://schemas.openxmlformats.org/officeDocument/2006/relationships/oleObject" Target="../embeddings/oleObject78.bin"/><Relationship Id="rId33" Type="http://schemas.openxmlformats.org/officeDocument/2006/relationships/oleObject" Target="../embeddings/oleObject82.bin"/><Relationship Id="rId38" Type="http://schemas.openxmlformats.org/officeDocument/2006/relationships/oleObject" Target="../embeddings/oleObject85.bin"/><Relationship Id="rId46" Type="http://schemas.openxmlformats.org/officeDocument/2006/relationships/oleObject" Target="../embeddings/oleObject90.bin"/><Relationship Id="rId59" Type="http://schemas.openxmlformats.org/officeDocument/2006/relationships/oleObject" Target="../embeddings/oleObject97.bin"/><Relationship Id="rId67" Type="http://schemas.openxmlformats.org/officeDocument/2006/relationships/oleObject" Target="../embeddings/oleObject101.bin"/><Relationship Id="rId103" Type="http://schemas.openxmlformats.org/officeDocument/2006/relationships/oleObject" Target="../embeddings/oleObject119.bin"/><Relationship Id="rId108" Type="http://schemas.openxmlformats.org/officeDocument/2006/relationships/image" Target="../media/image84.wmf"/><Relationship Id="rId20" Type="http://schemas.openxmlformats.org/officeDocument/2006/relationships/image" Target="../media/image12.wmf"/><Relationship Id="rId41" Type="http://schemas.openxmlformats.org/officeDocument/2006/relationships/image" Target="../media/image51.wmf"/><Relationship Id="rId54" Type="http://schemas.openxmlformats.org/officeDocument/2006/relationships/oleObject" Target="../embeddings/oleObject94.bin"/><Relationship Id="rId62" Type="http://schemas.openxmlformats.org/officeDocument/2006/relationships/image" Target="../media/image61.wmf"/><Relationship Id="rId70" Type="http://schemas.openxmlformats.org/officeDocument/2006/relationships/image" Target="../media/image65.wmf"/><Relationship Id="rId75" Type="http://schemas.openxmlformats.org/officeDocument/2006/relationships/oleObject" Target="../embeddings/oleObject105.bin"/><Relationship Id="rId83" Type="http://schemas.openxmlformats.org/officeDocument/2006/relationships/oleObject" Target="../embeddings/oleObject109.bin"/><Relationship Id="rId88" Type="http://schemas.openxmlformats.org/officeDocument/2006/relationships/image" Target="../media/image74.wmf"/><Relationship Id="rId91" Type="http://schemas.openxmlformats.org/officeDocument/2006/relationships/oleObject" Target="../embeddings/oleObject113.bin"/><Relationship Id="rId96" Type="http://schemas.openxmlformats.org/officeDocument/2006/relationships/image" Target="../media/image78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5.wmf"/><Relationship Id="rId15" Type="http://schemas.openxmlformats.org/officeDocument/2006/relationships/oleObject" Target="../embeddings/oleObject73.bin"/><Relationship Id="rId23" Type="http://schemas.openxmlformats.org/officeDocument/2006/relationships/oleObject" Target="../embeddings/oleObject77.bin"/><Relationship Id="rId28" Type="http://schemas.openxmlformats.org/officeDocument/2006/relationships/image" Target="../media/image47.wmf"/><Relationship Id="rId36" Type="http://schemas.openxmlformats.org/officeDocument/2006/relationships/image" Target="../media/image39.wmf"/><Relationship Id="rId49" Type="http://schemas.openxmlformats.org/officeDocument/2006/relationships/image" Target="../media/image55.wmf"/><Relationship Id="rId57" Type="http://schemas.openxmlformats.org/officeDocument/2006/relationships/oleObject" Target="../embeddings/oleObject96.bin"/><Relationship Id="rId106" Type="http://schemas.openxmlformats.org/officeDocument/2006/relationships/image" Target="../media/image83.wmf"/><Relationship Id="rId10" Type="http://schemas.openxmlformats.org/officeDocument/2006/relationships/image" Target="../media/image42.wmf"/><Relationship Id="rId31" Type="http://schemas.openxmlformats.org/officeDocument/2006/relationships/oleObject" Target="../embeddings/oleObject81.bin"/><Relationship Id="rId44" Type="http://schemas.openxmlformats.org/officeDocument/2006/relationships/oleObject" Target="../embeddings/oleObject89.bin"/><Relationship Id="rId52" Type="http://schemas.openxmlformats.org/officeDocument/2006/relationships/oleObject" Target="../embeddings/oleObject93.bin"/><Relationship Id="rId60" Type="http://schemas.openxmlformats.org/officeDocument/2006/relationships/image" Target="../media/image60.wmf"/><Relationship Id="rId65" Type="http://schemas.openxmlformats.org/officeDocument/2006/relationships/oleObject" Target="../embeddings/oleObject100.bin"/><Relationship Id="rId73" Type="http://schemas.openxmlformats.org/officeDocument/2006/relationships/oleObject" Target="../embeddings/oleObject104.bin"/><Relationship Id="rId78" Type="http://schemas.openxmlformats.org/officeDocument/2006/relationships/image" Target="../media/image69.wmf"/><Relationship Id="rId81" Type="http://schemas.openxmlformats.org/officeDocument/2006/relationships/oleObject" Target="../embeddings/oleObject108.bin"/><Relationship Id="rId86" Type="http://schemas.openxmlformats.org/officeDocument/2006/relationships/image" Target="../media/image73.wmf"/><Relationship Id="rId94" Type="http://schemas.openxmlformats.org/officeDocument/2006/relationships/image" Target="../media/image77.wmf"/><Relationship Id="rId99" Type="http://schemas.openxmlformats.org/officeDocument/2006/relationships/oleObject" Target="../embeddings/oleObject117.bin"/><Relationship Id="rId101" Type="http://schemas.openxmlformats.org/officeDocument/2006/relationships/oleObject" Target="../embeddings/oleObject118.bin"/><Relationship Id="rId4" Type="http://schemas.openxmlformats.org/officeDocument/2006/relationships/hyperlink" Target="http://www.bcmath.ca/" TargetMode="External"/><Relationship Id="rId9" Type="http://schemas.openxmlformats.org/officeDocument/2006/relationships/oleObject" Target="../embeddings/oleObject70.bin"/><Relationship Id="rId13" Type="http://schemas.openxmlformats.org/officeDocument/2006/relationships/oleObject" Target="../embeddings/oleObject72.bin"/><Relationship Id="rId18" Type="http://schemas.openxmlformats.org/officeDocument/2006/relationships/image" Target="../media/image44.wmf"/><Relationship Id="rId39" Type="http://schemas.openxmlformats.org/officeDocument/2006/relationships/oleObject" Target="../embeddings/oleObject86.bin"/><Relationship Id="rId109" Type="http://schemas.openxmlformats.org/officeDocument/2006/relationships/oleObject" Target="../embeddings/oleObject122.bin"/><Relationship Id="rId34" Type="http://schemas.openxmlformats.org/officeDocument/2006/relationships/image" Target="../media/image50.wmf"/><Relationship Id="rId50" Type="http://schemas.openxmlformats.org/officeDocument/2006/relationships/oleObject" Target="../embeddings/oleObject92.bin"/><Relationship Id="rId55" Type="http://schemas.openxmlformats.org/officeDocument/2006/relationships/image" Target="../media/image58.wmf"/><Relationship Id="rId76" Type="http://schemas.openxmlformats.org/officeDocument/2006/relationships/image" Target="../media/image68.wmf"/><Relationship Id="rId97" Type="http://schemas.openxmlformats.org/officeDocument/2006/relationships/oleObject" Target="../embeddings/oleObject116.bin"/><Relationship Id="rId104" Type="http://schemas.openxmlformats.org/officeDocument/2006/relationships/image" Target="../media/image82.wmf"/><Relationship Id="rId7" Type="http://schemas.openxmlformats.org/officeDocument/2006/relationships/oleObject" Target="../embeddings/oleObject69.bin"/><Relationship Id="rId71" Type="http://schemas.openxmlformats.org/officeDocument/2006/relationships/oleObject" Target="../embeddings/oleObject103.bin"/><Relationship Id="rId92" Type="http://schemas.openxmlformats.org/officeDocument/2006/relationships/image" Target="../media/image76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390456" cy="1894362"/>
          </a:xfrm>
        </p:spPr>
        <p:txBody>
          <a:bodyPr/>
          <a:lstStyle/>
          <a:p>
            <a:r>
              <a:rPr lang="en-CA" dirty="0"/>
              <a:t>Section 10.2 Finding Patterns in a Table of Values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003800" y="6613525"/>
            <a:ext cx="40592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3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063282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88032"/>
            <a:ext cx="8075240" cy="1540768"/>
          </a:xfrm>
        </p:spPr>
        <p:txBody>
          <a:bodyPr/>
          <a:lstStyle/>
          <a:p>
            <a:pPr>
              <a:buNone/>
            </a:pPr>
            <a:r>
              <a:rPr lang="en-CA" dirty="0"/>
              <a:t>Practice: Given the TOV, check if they are linear by:</a:t>
            </a:r>
          </a:p>
          <a:p>
            <a:pPr>
              <a:buNone/>
            </a:pPr>
            <a:r>
              <a:rPr lang="en-CA" dirty="0"/>
              <a:t>1. Checking the ratio</a:t>
            </a:r>
          </a:p>
          <a:p>
            <a:pPr>
              <a:buNone/>
            </a:pPr>
            <a:r>
              <a:rPr lang="en-CA" dirty="0"/>
              <a:t>2. Graphing the coordinates</a:t>
            </a:r>
          </a:p>
        </p:txBody>
      </p:sp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860103" y="1700808"/>
          <a:ext cx="2136775" cy="309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tion" r:id="rId4" imgW="965160" imgH="1396800" progId="Equation.DSMT4">
                  <p:embed/>
                </p:oleObj>
              </mc:Choice>
              <mc:Fallback>
                <p:oleObj name="Equation" r:id="rId4" imgW="965160" imgH="1396800" progId="Equation.DSMT4">
                  <p:embed/>
                  <p:pic>
                    <p:nvPicPr>
                      <p:cNvPr id="3481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0103" y="1700808"/>
                        <a:ext cx="2136775" cy="30956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reeform 5"/>
          <p:cNvSpPr/>
          <p:nvPr/>
        </p:nvSpPr>
        <p:spPr>
          <a:xfrm>
            <a:off x="2636786" y="2415061"/>
            <a:ext cx="527573" cy="509883"/>
          </a:xfrm>
          <a:custGeom>
            <a:avLst/>
            <a:gdLst>
              <a:gd name="connsiteX0" fmla="*/ 0 w 527573"/>
              <a:gd name="connsiteY0" fmla="*/ 0 h 581891"/>
              <a:gd name="connsiteX1" fmla="*/ 526472 w 527573"/>
              <a:gd name="connsiteY1" fmla="*/ 277091 h 581891"/>
              <a:gd name="connsiteX2" fmla="*/ 110836 w 527573"/>
              <a:gd name="connsiteY2" fmla="*/ 581891 h 581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7573" h="581891">
                <a:moveTo>
                  <a:pt x="0" y="0"/>
                </a:moveTo>
                <a:cubicBezTo>
                  <a:pt x="253999" y="90054"/>
                  <a:pt x="507999" y="180109"/>
                  <a:pt x="526472" y="277091"/>
                </a:cubicBezTo>
                <a:cubicBezTo>
                  <a:pt x="544945" y="374073"/>
                  <a:pt x="327890" y="477982"/>
                  <a:pt x="110836" y="581891"/>
                </a:cubicBezTo>
              </a:path>
            </a:pathLst>
          </a:custGeom>
          <a:noFill/>
          <a:ln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5331495"/>
              </p:ext>
            </p:extLst>
          </p:nvPr>
        </p:nvGraphicFramePr>
        <p:xfrm>
          <a:off x="3236367" y="2349128"/>
          <a:ext cx="53657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6" imgW="203040" imgH="164880" progId="Equation.DSMT4">
                  <p:embed/>
                </p:oleObj>
              </mc:Choice>
              <mc:Fallback>
                <p:oleObj name="Equation" r:id="rId6" imgW="203040" imgH="16488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6367" y="2349128"/>
                        <a:ext cx="536575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Freeform 7"/>
          <p:cNvSpPr/>
          <p:nvPr/>
        </p:nvSpPr>
        <p:spPr>
          <a:xfrm>
            <a:off x="2660303" y="2924944"/>
            <a:ext cx="527573" cy="581891"/>
          </a:xfrm>
          <a:custGeom>
            <a:avLst/>
            <a:gdLst>
              <a:gd name="connsiteX0" fmla="*/ 0 w 527573"/>
              <a:gd name="connsiteY0" fmla="*/ 0 h 581891"/>
              <a:gd name="connsiteX1" fmla="*/ 526472 w 527573"/>
              <a:gd name="connsiteY1" fmla="*/ 277091 h 581891"/>
              <a:gd name="connsiteX2" fmla="*/ 110836 w 527573"/>
              <a:gd name="connsiteY2" fmla="*/ 581891 h 581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7573" h="581891">
                <a:moveTo>
                  <a:pt x="0" y="0"/>
                </a:moveTo>
                <a:cubicBezTo>
                  <a:pt x="253999" y="90054"/>
                  <a:pt x="507999" y="180109"/>
                  <a:pt x="526472" y="277091"/>
                </a:cubicBezTo>
                <a:cubicBezTo>
                  <a:pt x="544945" y="374073"/>
                  <a:pt x="327890" y="477982"/>
                  <a:pt x="110836" y="581891"/>
                </a:cubicBezTo>
              </a:path>
            </a:pathLst>
          </a:custGeom>
          <a:noFill/>
          <a:ln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6800844"/>
              </p:ext>
            </p:extLst>
          </p:nvPr>
        </p:nvGraphicFramePr>
        <p:xfrm>
          <a:off x="3276600" y="2909888"/>
          <a:ext cx="536575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8" imgW="203040" imgH="177480" progId="Equation.DSMT4">
                  <p:embed/>
                </p:oleObj>
              </mc:Choice>
              <mc:Fallback>
                <p:oleObj name="Equation" r:id="rId8" imgW="203040" imgH="17748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909888"/>
                        <a:ext cx="536575" cy="465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Freeform 9"/>
          <p:cNvSpPr/>
          <p:nvPr/>
        </p:nvSpPr>
        <p:spPr>
          <a:xfrm>
            <a:off x="2636786" y="3438527"/>
            <a:ext cx="527573" cy="494530"/>
          </a:xfrm>
          <a:custGeom>
            <a:avLst/>
            <a:gdLst>
              <a:gd name="connsiteX0" fmla="*/ 0 w 527573"/>
              <a:gd name="connsiteY0" fmla="*/ 0 h 581891"/>
              <a:gd name="connsiteX1" fmla="*/ 526472 w 527573"/>
              <a:gd name="connsiteY1" fmla="*/ 277091 h 581891"/>
              <a:gd name="connsiteX2" fmla="*/ 110836 w 527573"/>
              <a:gd name="connsiteY2" fmla="*/ 581891 h 581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7573" h="581891">
                <a:moveTo>
                  <a:pt x="0" y="0"/>
                </a:moveTo>
                <a:cubicBezTo>
                  <a:pt x="253999" y="90054"/>
                  <a:pt x="507999" y="180109"/>
                  <a:pt x="526472" y="277091"/>
                </a:cubicBezTo>
                <a:cubicBezTo>
                  <a:pt x="544945" y="374073"/>
                  <a:pt x="327890" y="477982"/>
                  <a:pt x="110836" y="581891"/>
                </a:cubicBezTo>
              </a:path>
            </a:pathLst>
          </a:custGeom>
          <a:noFill/>
          <a:ln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1600783"/>
              </p:ext>
            </p:extLst>
          </p:nvPr>
        </p:nvGraphicFramePr>
        <p:xfrm>
          <a:off x="3277692" y="3484563"/>
          <a:ext cx="534987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Equation" r:id="rId10" imgW="203040" imgH="164880" progId="Equation.DSMT4">
                  <p:embed/>
                </p:oleObj>
              </mc:Choice>
              <mc:Fallback>
                <p:oleObj name="Equation" r:id="rId10" imgW="203040" imgH="164880" progId="Equation.DSMT4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7692" y="3484563"/>
                        <a:ext cx="534987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Freeform 11"/>
          <p:cNvSpPr/>
          <p:nvPr/>
        </p:nvSpPr>
        <p:spPr>
          <a:xfrm>
            <a:off x="2660303" y="3933056"/>
            <a:ext cx="527573" cy="581891"/>
          </a:xfrm>
          <a:custGeom>
            <a:avLst/>
            <a:gdLst>
              <a:gd name="connsiteX0" fmla="*/ 0 w 527573"/>
              <a:gd name="connsiteY0" fmla="*/ 0 h 581891"/>
              <a:gd name="connsiteX1" fmla="*/ 526472 w 527573"/>
              <a:gd name="connsiteY1" fmla="*/ 277091 h 581891"/>
              <a:gd name="connsiteX2" fmla="*/ 110836 w 527573"/>
              <a:gd name="connsiteY2" fmla="*/ 581891 h 581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7573" h="581891">
                <a:moveTo>
                  <a:pt x="0" y="0"/>
                </a:moveTo>
                <a:cubicBezTo>
                  <a:pt x="253999" y="90054"/>
                  <a:pt x="507999" y="180109"/>
                  <a:pt x="526472" y="277091"/>
                </a:cubicBezTo>
                <a:cubicBezTo>
                  <a:pt x="544945" y="374073"/>
                  <a:pt x="327890" y="477982"/>
                  <a:pt x="110836" y="581891"/>
                </a:cubicBezTo>
              </a:path>
            </a:pathLst>
          </a:custGeom>
          <a:noFill/>
          <a:ln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2285800"/>
              </p:ext>
            </p:extLst>
          </p:nvPr>
        </p:nvGraphicFramePr>
        <p:xfrm>
          <a:off x="3276600" y="4098925"/>
          <a:ext cx="53657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tion" r:id="rId12" imgW="203040" imgH="164880" progId="Equation.DSMT4">
                  <p:embed/>
                </p:oleObj>
              </mc:Choice>
              <mc:Fallback>
                <p:oleObj name="Equation" r:id="rId12" imgW="203040" imgH="164880" progId="Equation.DSMT4">
                  <p:embed/>
                  <p:pic>
                    <p:nvPicPr>
                      <p:cNvPr id="1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098925"/>
                        <a:ext cx="536575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Freeform 17"/>
          <p:cNvSpPr/>
          <p:nvPr/>
        </p:nvSpPr>
        <p:spPr>
          <a:xfrm flipH="1">
            <a:off x="788095" y="2415061"/>
            <a:ext cx="527573" cy="509883"/>
          </a:xfrm>
          <a:custGeom>
            <a:avLst/>
            <a:gdLst>
              <a:gd name="connsiteX0" fmla="*/ 0 w 527573"/>
              <a:gd name="connsiteY0" fmla="*/ 0 h 581891"/>
              <a:gd name="connsiteX1" fmla="*/ 526472 w 527573"/>
              <a:gd name="connsiteY1" fmla="*/ 277091 h 581891"/>
              <a:gd name="connsiteX2" fmla="*/ 110836 w 527573"/>
              <a:gd name="connsiteY2" fmla="*/ 581891 h 581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7573" h="581891">
                <a:moveTo>
                  <a:pt x="0" y="0"/>
                </a:moveTo>
                <a:cubicBezTo>
                  <a:pt x="253999" y="90054"/>
                  <a:pt x="507999" y="180109"/>
                  <a:pt x="526472" y="277091"/>
                </a:cubicBezTo>
                <a:cubicBezTo>
                  <a:pt x="544945" y="374073"/>
                  <a:pt x="327890" y="477982"/>
                  <a:pt x="110836" y="581891"/>
                </a:cubicBezTo>
              </a:path>
            </a:pathLst>
          </a:custGeom>
          <a:noFill/>
          <a:ln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5331495"/>
              </p:ext>
            </p:extLst>
          </p:nvPr>
        </p:nvGraphicFramePr>
        <p:xfrm>
          <a:off x="251520" y="2348880"/>
          <a:ext cx="53657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Equation" r:id="rId14" imgW="203040" imgH="164880" progId="Equation.DSMT4">
                  <p:embed/>
                </p:oleObj>
              </mc:Choice>
              <mc:Fallback>
                <p:oleObj name="Equation" r:id="rId14" imgW="203040" imgH="164880" progId="Equation.DSMT4">
                  <p:embed/>
                  <p:pic>
                    <p:nvPicPr>
                      <p:cNvPr id="19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2348880"/>
                        <a:ext cx="536575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Freeform 19"/>
          <p:cNvSpPr/>
          <p:nvPr/>
        </p:nvSpPr>
        <p:spPr>
          <a:xfrm flipH="1">
            <a:off x="764578" y="2991125"/>
            <a:ext cx="527573" cy="509883"/>
          </a:xfrm>
          <a:custGeom>
            <a:avLst/>
            <a:gdLst>
              <a:gd name="connsiteX0" fmla="*/ 0 w 527573"/>
              <a:gd name="connsiteY0" fmla="*/ 0 h 581891"/>
              <a:gd name="connsiteX1" fmla="*/ 526472 w 527573"/>
              <a:gd name="connsiteY1" fmla="*/ 277091 h 581891"/>
              <a:gd name="connsiteX2" fmla="*/ 110836 w 527573"/>
              <a:gd name="connsiteY2" fmla="*/ 581891 h 581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7573" h="581891">
                <a:moveTo>
                  <a:pt x="0" y="0"/>
                </a:moveTo>
                <a:cubicBezTo>
                  <a:pt x="253999" y="90054"/>
                  <a:pt x="507999" y="180109"/>
                  <a:pt x="526472" y="277091"/>
                </a:cubicBezTo>
                <a:cubicBezTo>
                  <a:pt x="544945" y="374073"/>
                  <a:pt x="327890" y="477982"/>
                  <a:pt x="110836" y="581891"/>
                </a:cubicBezTo>
              </a:path>
            </a:pathLst>
          </a:custGeom>
          <a:noFill/>
          <a:ln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6800844"/>
              </p:ext>
            </p:extLst>
          </p:nvPr>
        </p:nvGraphicFramePr>
        <p:xfrm>
          <a:off x="179388" y="2908300"/>
          <a:ext cx="53657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Equation" r:id="rId16" imgW="203040" imgH="164880" progId="Equation.DSMT4">
                  <p:embed/>
                </p:oleObj>
              </mc:Choice>
              <mc:Fallback>
                <p:oleObj name="Equation" r:id="rId16" imgW="203040" imgH="164880" progId="Equation.DSMT4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2908300"/>
                        <a:ext cx="536575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Freeform 21"/>
          <p:cNvSpPr/>
          <p:nvPr/>
        </p:nvSpPr>
        <p:spPr>
          <a:xfrm flipH="1">
            <a:off x="788095" y="3429000"/>
            <a:ext cx="527573" cy="504056"/>
          </a:xfrm>
          <a:custGeom>
            <a:avLst/>
            <a:gdLst>
              <a:gd name="connsiteX0" fmla="*/ 0 w 527573"/>
              <a:gd name="connsiteY0" fmla="*/ 0 h 581891"/>
              <a:gd name="connsiteX1" fmla="*/ 526472 w 527573"/>
              <a:gd name="connsiteY1" fmla="*/ 277091 h 581891"/>
              <a:gd name="connsiteX2" fmla="*/ 110836 w 527573"/>
              <a:gd name="connsiteY2" fmla="*/ 581891 h 581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7573" h="581891">
                <a:moveTo>
                  <a:pt x="0" y="0"/>
                </a:moveTo>
                <a:cubicBezTo>
                  <a:pt x="253999" y="90054"/>
                  <a:pt x="507999" y="180109"/>
                  <a:pt x="526472" y="277091"/>
                </a:cubicBezTo>
                <a:cubicBezTo>
                  <a:pt x="544945" y="374073"/>
                  <a:pt x="327890" y="477982"/>
                  <a:pt x="110836" y="581891"/>
                </a:cubicBezTo>
              </a:path>
            </a:pathLst>
          </a:custGeom>
          <a:noFill/>
          <a:ln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1600783"/>
              </p:ext>
            </p:extLst>
          </p:nvPr>
        </p:nvGraphicFramePr>
        <p:xfrm>
          <a:off x="181100" y="3501256"/>
          <a:ext cx="534987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Equation" r:id="rId18" imgW="203040" imgH="164880" progId="Equation.DSMT4">
                  <p:embed/>
                </p:oleObj>
              </mc:Choice>
              <mc:Fallback>
                <p:oleObj name="Equation" r:id="rId18" imgW="203040" imgH="164880" progId="Equation.DSMT4">
                  <p:embed/>
                  <p:pic>
                    <p:nvPicPr>
                      <p:cNvPr id="23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100" y="3501256"/>
                        <a:ext cx="534987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Freeform 23"/>
          <p:cNvSpPr/>
          <p:nvPr/>
        </p:nvSpPr>
        <p:spPr>
          <a:xfrm flipH="1">
            <a:off x="716087" y="3933056"/>
            <a:ext cx="527573" cy="581891"/>
          </a:xfrm>
          <a:custGeom>
            <a:avLst/>
            <a:gdLst>
              <a:gd name="connsiteX0" fmla="*/ 0 w 527573"/>
              <a:gd name="connsiteY0" fmla="*/ 0 h 581891"/>
              <a:gd name="connsiteX1" fmla="*/ 526472 w 527573"/>
              <a:gd name="connsiteY1" fmla="*/ 277091 h 581891"/>
              <a:gd name="connsiteX2" fmla="*/ 110836 w 527573"/>
              <a:gd name="connsiteY2" fmla="*/ 581891 h 581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7573" h="581891">
                <a:moveTo>
                  <a:pt x="0" y="0"/>
                </a:moveTo>
                <a:cubicBezTo>
                  <a:pt x="253999" y="90054"/>
                  <a:pt x="507999" y="180109"/>
                  <a:pt x="526472" y="277091"/>
                </a:cubicBezTo>
                <a:cubicBezTo>
                  <a:pt x="544945" y="374073"/>
                  <a:pt x="327890" y="477982"/>
                  <a:pt x="110836" y="581891"/>
                </a:cubicBezTo>
              </a:path>
            </a:pathLst>
          </a:custGeom>
          <a:noFill/>
          <a:ln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2285800"/>
              </p:ext>
            </p:extLst>
          </p:nvPr>
        </p:nvGraphicFramePr>
        <p:xfrm>
          <a:off x="107950" y="4059238"/>
          <a:ext cx="53657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Equation" r:id="rId20" imgW="203040" imgH="164880" progId="Equation.DSMT4">
                  <p:embed/>
                </p:oleObj>
              </mc:Choice>
              <mc:Fallback>
                <p:oleObj name="Equation" r:id="rId20" imgW="203040" imgH="164880" progId="Equation.DSMT4">
                  <p:embed/>
                  <p:pic>
                    <p:nvPicPr>
                      <p:cNvPr id="25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50" y="4059238"/>
                        <a:ext cx="536575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179512" y="4727808"/>
            <a:ext cx="407836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200" dirty="0">
                <a:solidFill>
                  <a:srgbClr val="FF0000"/>
                </a:solidFill>
              </a:rPr>
              <a:t>The values from each column </a:t>
            </a:r>
            <a:br>
              <a:rPr lang="en-CA" sz="2200" dirty="0">
                <a:solidFill>
                  <a:srgbClr val="FF0000"/>
                </a:solidFill>
              </a:rPr>
            </a:br>
            <a:r>
              <a:rPr lang="en-CA" sz="2200" dirty="0">
                <a:solidFill>
                  <a:srgbClr val="FF0000"/>
                </a:solidFill>
              </a:rPr>
              <a:t>increase at a different ratio.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8072" y="5471725"/>
            <a:ext cx="445346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200" dirty="0">
                <a:solidFill>
                  <a:srgbClr val="FF0000"/>
                </a:solidFill>
              </a:rPr>
              <a:t>Therefore, the TOV is non-linear</a:t>
            </a:r>
          </a:p>
        </p:txBody>
      </p:sp>
      <p:grpSp>
        <p:nvGrpSpPr>
          <p:cNvPr id="34829" name="Group 13"/>
          <p:cNvGrpSpPr>
            <a:grpSpLocks noChangeAspect="1"/>
          </p:cNvGrpSpPr>
          <p:nvPr/>
        </p:nvGrpSpPr>
        <p:grpSpPr bwMode="auto">
          <a:xfrm>
            <a:off x="5636582" y="512764"/>
            <a:ext cx="2520952" cy="6010276"/>
            <a:chOff x="3061" y="323"/>
            <a:chExt cx="1588" cy="3786"/>
          </a:xfrm>
        </p:grpSpPr>
        <p:sp>
          <p:nvSpPr>
            <p:cNvPr id="34828" name="AutoShape 12"/>
            <p:cNvSpPr>
              <a:spLocks noChangeAspect="1" noChangeArrowheads="1" noTextEdit="1"/>
            </p:cNvSpPr>
            <p:nvPr/>
          </p:nvSpPr>
          <p:spPr bwMode="auto">
            <a:xfrm>
              <a:off x="3061" y="527"/>
              <a:ext cx="1452" cy="3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4830" name="Rectangle 14"/>
            <p:cNvSpPr>
              <a:spLocks noChangeArrowheads="1"/>
            </p:cNvSpPr>
            <p:nvPr/>
          </p:nvSpPr>
          <p:spPr bwMode="auto">
            <a:xfrm>
              <a:off x="3062" y="533"/>
              <a:ext cx="1450" cy="3570"/>
            </a:xfrm>
            <a:prstGeom prst="rect">
              <a:avLst/>
            </a:prstGeom>
            <a:solidFill>
              <a:srgbClr val="FFFFFF"/>
            </a:solidFill>
            <a:ln w="1588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4831" name="Line 15"/>
            <p:cNvSpPr>
              <a:spLocks noChangeShapeType="1"/>
            </p:cNvSpPr>
            <p:nvPr/>
          </p:nvSpPr>
          <p:spPr bwMode="auto">
            <a:xfrm flipV="1">
              <a:off x="3545" y="533"/>
              <a:ext cx="1" cy="3564"/>
            </a:xfrm>
            <a:prstGeom prst="line">
              <a:avLst/>
            </a:prstGeom>
            <a:noFill/>
            <a:ln w="1588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4832" name="Line 16"/>
            <p:cNvSpPr>
              <a:spLocks noChangeShapeType="1"/>
            </p:cNvSpPr>
            <p:nvPr/>
          </p:nvSpPr>
          <p:spPr bwMode="auto">
            <a:xfrm flipV="1">
              <a:off x="3546" y="533"/>
              <a:ext cx="1" cy="3564"/>
            </a:xfrm>
            <a:prstGeom prst="line">
              <a:avLst/>
            </a:prstGeom>
            <a:noFill/>
            <a:ln w="1588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4833" name="Line 17"/>
            <p:cNvSpPr>
              <a:spLocks noChangeShapeType="1"/>
            </p:cNvSpPr>
            <p:nvPr/>
          </p:nvSpPr>
          <p:spPr bwMode="auto">
            <a:xfrm flipV="1">
              <a:off x="3786" y="533"/>
              <a:ext cx="1" cy="3564"/>
            </a:xfrm>
            <a:prstGeom prst="line">
              <a:avLst/>
            </a:prstGeom>
            <a:noFill/>
            <a:ln w="1588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4834" name="Line 18"/>
            <p:cNvSpPr>
              <a:spLocks noChangeShapeType="1"/>
            </p:cNvSpPr>
            <p:nvPr/>
          </p:nvSpPr>
          <p:spPr bwMode="auto">
            <a:xfrm flipV="1">
              <a:off x="3787" y="533"/>
              <a:ext cx="1" cy="3564"/>
            </a:xfrm>
            <a:prstGeom prst="line">
              <a:avLst/>
            </a:prstGeom>
            <a:noFill/>
            <a:ln w="1588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4835" name="Line 19"/>
            <p:cNvSpPr>
              <a:spLocks noChangeShapeType="1"/>
            </p:cNvSpPr>
            <p:nvPr/>
          </p:nvSpPr>
          <p:spPr bwMode="auto">
            <a:xfrm flipV="1">
              <a:off x="4027" y="533"/>
              <a:ext cx="1" cy="3564"/>
            </a:xfrm>
            <a:prstGeom prst="line">
              <a:avLst/>
            </a:prstGeom>
            <a:noFill/>
            <a:ln w="1588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4836" name="Line 20"/>
            <p:cNvSpPr>
              <a:spLocks noChangeShapeType="1"/>
            </p:cNvSpPr>
            <p:nvPr/>
          </p:nvSpPr>
          <p:spPr bwMode="auto">
            <a:xfrm flipV="1">
              <a:off x="4028" y="533"/>
              <a:ext cx="1" cy="3564"/>
            </a:xfrm>
            <a:prstGeom prst="line">
              <a:avLst/>
            </a:prstGeom>
            <a:noFill/>
            <a:ln w="1588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4837" name="Line 21"/>
            <p:cNvSpPr>
              <a:spLocks noChangeShapeType="1"/>
            </p:cNvSpPr>
            <p:nvPr/>
          </p:nvSpPr>
          <p:spPr bwMode="auto">
            <a:xfrm flipV="1">
              <a:off x="4269" y="533"/>
              <a:ext cx="1" cy="3564"/>
            </a:xfrm>
            <a:prstGeom prst="line">
              <a:avLst/>
            </a:prstGeom>
            <a:noFill/>
            <a:ln w="1588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4838" name="Line 22"/>
            <p:cNvSpPr>
              <a:spLocks noChangeShapeType="1"/>
            </p:cNvSpPr>
            <p:nvPr/>
          </p:nvSpPr>
          <p:spPr bwMode="auto">
            <a:xfrm flipV="1">
              <a:off x="4270" y="533"/>
              <a:ext cx="1" cy="3564"/>
            </a:xfrm>
            <a:prstGeom prst="line">
              <a:avLst/>
            </a:prstGeom>
            <a:noFill/>
            <a:ln w="1588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4839" name="Line 23"/>
            <p:cNvSpPr>
              <a:spLocks noChangeShapeType="1"/>
            </p:cNvSpPr>
            <p:nvPr/>
          </p:nvSpPr>
          <p:spPr bwMode="auto">
            <a:xfrm>
              <a:off x="3063" y="3648"/>
              <a:ext cx="1449" cy="1"/>
            </a:xfrm>
            <a:prstGeom prst="line">
              <a:avLst/>
            </a:prstGeom>
            <a:noFill/>
            <a:ln w="1588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4840" name="Line 24"/>
            <p:cNvSpPr>
              <a:spLocks noChangeShapeType="1"/>
            </p:cNvSpPr>
            <p:nvPr/>
          </p:nvSpPr>
          <p:spPr bwMode="auto">
            <a:xfrm>
              <a:off x="3063" y="3654"/>
              <a:ext cx="1449" cy="1"/>
            </a:xfrm>
            <a:prstGeom prst="line">
              <a:avLst/>
            </a:prstGeom>
            <a:noFill/>
            <a:ln w="1588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4841" name="Line 25"/>
            <p:cNvSpPr>
              <a:spLocks noChangeShapeType="1"/>
            </p:cNvSpPr>
            <p:nvPr/>
          </p:nvSpPr>
          <p:spPr bwMode="auto">
            <a:xfrm>
              <a:off x="3063" y="3421"/>
              <a:ext cx="1449" cy="1"/>
            </a:xfrm>
            <a:prstGeom prst="line">
              <a:avLst/>
            </a:prstGeom>
            <a:noFill/>
            <a:ln w="1588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4842" name="Line 26"/>
            <p:cNvSpPr>
              <a:spLocks noChangeShapeType="1"/>
            </p:cNvSpPr>
            <p:nvPr/>
          </p:nvSpPr>
          <p:spPr bwMode="auto">
            <a:xfrm>
              <a:off x="3063" y="3427"/>
              <a:ext cx="1449" cy="1"/>
            </a:xfrm>
            <a:prstGeom prst="line">
              <a:avLst/>
            </a:prstGeom>
            <a:noFill/>
            <a:ln w="1588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4843" name="Line 27"/>
            <p:cNvSpPr>
              <a:spLocks noChangeShapeType="1"/>
            </p:cNvSpPr>
            <p:nvPr/>
          </p:nvSpPr>
          <p:spPr bwMode="auto">
            <a:xfrm>
              <a:off x="3063" y="3200"/>
              <a:ext cx="1449" cy="1"/>
            </a:xfrm>
            <a:prstGeom prst="line">
              <a:avLst/>
            </a:prstGeom>
            <a:noFill/>
            <a:ln w="1588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4844" name="Line 28"/>
            <p:cNvSpPr>
              <a:spLocks noChangeShapeType="1"/>
            </p:cNvSpPr>
            <p:nvPr/>
          </p:nvSpPr>
          <p:spPr bwMode="auto">
            <a:xfrm>
              <a:off x="3063" y="3206"/>
              <a:ext cx="1449" cy="1"/>
            </a:xfrm>
            <a:prstGeom prst="line">
              <a:avLst/>
            </a:prstGeom>
            <a:noFill/>
            <a:ln w="1588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4845" name="Line 29"/>
            <p:cNvSpPr>
              <a:spLocks noChangeShapeType="1"/>
            </p:cNvSpPr>
            <p:nvPr/>
          </p:nvSpPr>
          <p:spPr bwMode="auto">
            <a:xfrm>
              <a:off x="3063" y="2978"/>
              <a:ext cx="1449" cy="1"/>
            </a:xfrm>
            <a:prstGeom prst="line">
              <a:avLst/>
            </a:prstGeom>
            <a:noFill/>
            <a:ln w="1588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4846" name="Line 30"/>
            <p:cNvSpPr>
              <a:spLocks noChangeShapeType="1"/>
            </p:cNvSpPr>
            <p:nvPr/>
          </p:nvSpPr>
          <p:spPr bwMode="auto">
            <a:xfrm>
              <a:off x="3063" y="2985"/>
              <a:ext cx="1449" cy="1"/>
            </a:xfrm>
            <a:prstGeom prst="line">
              <a:avLst/>
            </a:prstGeom>
            <a:noFill/>
            <a:ln w="1588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4847" name="Line 31"/>
            <p:cNvSpPr>
              <a:spLocks noChangeShapeType="1"/>
            </p:cNvSpPr>
            <p:nvPr/>
          </p:nvSpPr>
          <p:spPr bwMode="auto">
            <a:xfrm>
              <a:off x="3063" y="2757"/>
              <a:ext cx="1449" cy="1"/>
            </a:xfrm>
            <a:prstGeom prst="line">
              <a:avLst/>
            </a:prstGeom>
            <a:noFill/>
            <a:ln w="1588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4848" name="Line 32"/>
            <p:cNvSpPr>
              <a:spLocks noChangeShapeType="1"/>
            </p:cNvSpPr>
            <p:nvPr/>
          </p:nvSpPr>
          <p:spPr bwMode="auto">
            <a:xfrm>
              <a:off x="3063" y="2763"/>
              <a:ext cx="1449" cy="1"/>
            </a:xfrm>
            <a:prstGeom prst="line">
              <a:avLst/>
            </a:prstGeom>
            <a:noFill/>
            <a:ln w="1588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4849" name="Line 33"/>
            <p:cNvSpPr>
              <a:spLocks noChangeShapeType="1"/>
            </p:cNvSpPr>
            <p:nvPr/>
          </p:nvSpPr>
          <p:spPr bwMode="auto">
            <a:xfrm>
              <a:off x="3063" y="2536"/>
              <a:ext cx="1449" cy="1"/>
            </a:xfrm>
            <a:prstGeom prst="line">
              <a:avLst/>
            </a:prstGeom>
            <a:noFill/>
            <a:ln w="1588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4850" name="Line 34"/>
            <p:cNvSpPr>
              <a:spLocks noChangeShapeType="1"/>
            </p:cNvSpPr>
            <p:nvPr/>
          </p:nvSpPr>
          <p:spPr bwMode="auto">
            <a:xfrm>
              <a:off x="3063" y="2542"/>
              <a:ext cx="1449" cy="1"/>
            </a:xfrm>
            <a:prstGeom prst="line">
              <a:avLst/>
            </a:prstGeom>
            <a:noFill/>
            <a:ln w="1588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4851" name="Line 35"/>
            <p:cNvSpPr>
              <a:spLocks noChangeShapeType="1"/>
            </p:cNvSpPr>
            <p:nvPr/>
          </p:nvSpPr>
          <p:spPr bwMode="auto">
            <a:xfrm>
              <a:off x="3063" y="2309"/>
              <a:ext cx="1449" cy="1"/>
            </a:xfrm>
            <a:prstGeom prst="line">
              <a:avLst/>
            </a:prstGeom>
            <a:noFill/>
            <a:ln w="1588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4852" name="Line 36"/>
            <p:cNvSpPr>
              <a:spLocks noChangeShapeType="1"/>
            </p:cNvSpPr>
            <p:nvPr/>
          </p:nvSpPr>
          <p:spPr bwMode="auto">
            <a:xfrm>
              <a:off x="3063" y="2315"/>
              <a:ext cx="1449" cy="1"/>
            </a:xfrm>
            <a:prstGeom prst="line">
              <a:avLst/>
            </a:prstGeom>
            <a:noFill/>
            <a:ln w="1588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4853" name="Line 37"/>
            <p:cNvSpPr>
              <a:spLocks noChangeShapeType="1"/>
            </p:cNvSpPr>
            <p:nvPr/>
          </p:nvSpPr>
          <p:spPr bwMode="auto">
            <a:xfrm>
              <a:off x="3063" y="2088"/>
              <a:ext cx="1449" cy="1"/>
            </a:xfrm>
            <a:prstGeom prst="line">
              <a:avLst/>
            </a:prstGeom>
            <a:noFill/>
            <a:ln w="1588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4854" name="Line 38"/>
            <p:cNvSpPr>
              <a:spLocks noChangeShapeType="1"/>
            </p:cNvSpPr>
            <p:nvPr/>
          </p:nvSpPr>
          <p:spPr bwMode="auto">
            <a:xfrm>
              <a:off x="3063" y="2094"/>
              <a:ext cx="1449" cy="1"/>
            </a:xfrm>
            <a:prstGeom prst="line">
              <a:avLst/>
            </a:prstGeom>
            <a:noFill/>
            <a:ln w="1588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4855" name="Line 39"/>
            <p:cNvSpPr>
              <a:spLocks noChangeShapeType="1"/>
            </p:cNvSpPr>
            <p:nvPr/>
          </p:nvSpPr>
          <p:spPr bwMode="auto">
            <a:xfrm>
              <a:off x="3063" y="1866"/>
              <a:ext cx="1449" cy="1"/>
            </a:xfrm>
            <a:prstGeom prst="line">
              <a:avLst/>
            </a:prstGeom>
            <a:noFill/>
            <a:ln w="1588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4856" name="Line 40"/>
            <p:cNvSpPr>
              <a:spLocks noChangeShapeType="1"/>
            </p:cNvSpPr>
            <p:nvPr/>
          </p:nvSpPr>
          <p:spPr bwMode="auto">
            <a:xfrm>
              <a:off x="3063" y="1873"/>
              <a:ext cx="1449" cy="1"/>
            </a:xfrm>
            <a:prstGeom prst="line">
              <a:avLst/>
            </a:prstGeom>
            <a:noFill/>
            <a:ln w="1588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4857" name="Line 41"/>
            <p:cNvSpPr>
              <a:spLocks noChangeShapeType="1"/>
            </p:cNvSpPr>
            <p:nvPr/>
          </p:nvSpPr>
          <p:spPr bwMode="auto">
            <a:xfrm>
              <a:off x="3063" y="1645"/>
              <a:ext cx="1449" cy="1"/>
            </a:xfrm>
            <a:prstGeom prst="line">
              <a:avLst/>
            </a:prstGeom>
            <a:noFill/>
            <a:ln w="1588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4858" name="Line 42"/>
            <p:cNvSpPr>
              <a:spLocks noChangeShapeType="1"/>
            </p:cNvSpPr>
            <p:nvPr/>
          </p:nvSpPr>
          <p:spPr bwMode="auto">
            <a:xfrm>
              <a:off x="3063" y="1651"/>
              <a:ext cx="1449" cy="1"/>
            </a:xfrm>
            <a:prstGeom prst="line">
              <a:avLst/>
            </a:prstGeom>
            <a:noFill/>
            <a:ln w="1588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4859" name="Line 43"/>
            <p:cNvSpPr>
              <a:spLocks noChangeShapeType="1"/>
            </p:cNvSpPr>
            <p:nvPr/>
          </p:nvSpPr>
          <p:spPr bwMode="auto">
            <a:xfrm>
              <a:off x="3063" y="1424"/>
              <a:ext cx="1449" cy="1"/>
            </a:xfrm>
            <a:prstGeom prst="line">
              <a:avLst/>
            </a:prstGeom>
            <a:noFill/>
            <a:ln w="1588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4860" name="Line 44"/>
            <p:cNvSpPr>
              <a:spLocks noChangeShapeType="1"/>
            </p:cNvSpPr>
            <p:nvPr/>
          </p:nvSpPr>
          <p:spPr bwMode="auto">
            <a:xfrm>
              <a:off x="3063" y="1430"/>
              <a:ext cx="1449" cy="1"/>
            </a:xfrm>
            <a:prstGeom prst="line">
              <a:avLst/>
            </a:prstGeom>
            <a:noFill/>
            <a:ln w="1588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4861" name="Line 45"/>
            <p:cNvSpPr>
              <a:spLocks noChangeShapeType="1"/>
            </p:cNvSpPr>
            <p:nvPr/>
          </p:nvSpPr>
          <p:spPr bwMode="auto">
            <a:xfrm>
              <a:off x="3063" y="1203"/>
              <a:ext cx="1449" cy="1"/>
            </a:xfrm>
            <a:prstGeom prst="line">
              <a:avLst/>
            </a:prstGeom>
            <a:noFill/>
            <a:ln w="1588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4862" name="Line 46"/>
            <p:cNvSpPr>
              <a:spLocks noChangeShapeType="1"/>
            </p:cNvSpPr>
            <p:nvPr/>
          </p:nvSpPr>
          <p:spPr bwMode="auto">
            <a:xfrm>
              <a:off x="3063" y="1209"/>
              <a:ext cx="1449" cy="1"/>
            </a:xfrm>
            <a:prstGeom prst="line">
              <a:avLst/>
            </a:prstGeom>
            <a:noFill/>
            <a:ln w="1588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4863" name="Line 47"/>
            <p:cNvSpPr>
              <a:spLocks noChangeShapeType="1"/>
            </p:cNvSpPr>
            <p:nvPr/>
          </p:nvSpPr>
          <p:spPr bwMode="auto">
            <a:xfrm>
              <a:off x="3063" y="976"/>
              <a:ext cx="1449" cy="1"/>
            </a:xfrm>
            <a:prstGeom prst="line">
              <a:avLst/>
            </a:prstGeom>
            <a:noFill/>
            <a:ln w="1588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4864" name="Line 48"/>
            <p:cNvSpPr>
              <a:spLocks noChangeShapeType="1"/>
            </p:cNvSpPr>
            <p:nvPr/>
          </p:nvSpPr>
          <p:spPr bwMode="auto">
            <a:xfrm>
              <a:off x="3063" y="982"/>
              <a:ext cx="1449" cy="1"/>
            </a:xfrm>
            <a:prstGeom prst="line">
              <a:avLst/>
            </a:prstGeom>
            <a:noFill/>
            <a:ln w="1588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4865" name="Line 49"/>
            <p:cNvSpPr>
              <a:spLocks noChangeShapeType="1"/>
            </p:cNvSpPr>
            <p:nvPr/>
          </p:nvSpPr>
          <p:spPr bwMode="auto">
            <a:xfrm>
              <a:off x="3063" y="754"/>
              <a:ext cx="1449" cy="1"/>
            </a:xfrm>
            <a:prstGeom prst="line">
              <a:avLst/>
            </a:prstGeom>
            <a:noFill/>
            <a:ln w="1588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4866" name="Line 50"/>
            <p:cNvSpPr>
              <a:spLocks noChangeShapeType="1"/>
            </p:cNvSpPr>
            <p:nvPr/>
          </p:nvSpPr>
          <p:spPr bwMode="auto">
            <a:xfrm>
              <a:off x="3063" y="760"/>
              <a:ext cx="1449" cy="1"/>
            </a:xfrm>
            <a:prstGeom prst="line">
              <a:avLst/>
            </a:prstGeom>
            <a:noFill/>
            <a:ln w="1588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4867" name="Line 51"/>
            <p:cNvSpPr>
              <a:spLocks noChangeShapeType="1"/>
            </p:cNvSpPr>
            <p:nvPr/>
          </p:nvSpPr>
          <p:spPr bwMode="auto">
            <a:xfrm>
              <a:off x="3063" y="3863"/>
              <a:ext cx="1449" cy="1"/>
            </a:xfrm>
            <a:prstGeom prst="line">
              <a:avLst/>
            </a:prstGeom>
            <a:noFill/>
            <a:ln w="1588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4868" name="Line 52"/>
            <p:cNvSpPr>
              <a:spLocks noChangeShapeType="1"/>
            </p:cNvSpPr>
            <p:nvPr/>
          </p:nvSpPr>
          <p:spPr bwMode="auto">
            <a:xfrm>
              <a:off x="3063" y="3869"/>
              <a:ext cx="1449" cy="1"/>
            </a:xfrm>
            <a:prstGeom prst="line">
              <a:avLst/>
            </a:prstGeom>
            <a:noFill/>
            <a:ln w="1588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4869" name="Line 53"/>
            <p:cNvSpPr>
              <a:spLocks noChangeShapeType="1"/>
            </p:cNvSpPr>
            <p:nvPr/>
          </p:nvSpPr>
          <p:spPr bwMode="auto">
            <a:xfrm>
              <a:off x="3063" y="3876"/>
              <a:ext cx="1449" cy="1"/>
            </a:xfrm>
            <a:prstGeom prst="line">
              <a:avLst/>
            </a:prstGeom>
            <a:noFill/>
            <a:ln w="1588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4870" name="Line 54"/>
            <p:cNvSpPr>
              <a:spLocks noChangeShapeType="1"/>
            </p:cNvSpPr>
            <p:nvPr/>
          </p:nvSpPr>
          <p:spPr bwMode="auto">
            <a:xfrm>
              <a:off x="3063" y="3882"/>
              <a:ext cx="1449" cy="1"/>
            </a:xfrm>
            <a:prstGeom prst="line">
              <a:avLst/>
            </a:prstGeom>
            <a:noFill/>
            <a:ln w="25400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4871" name="Rectangle 55"/>
            <p:cNvSpPr>
              <a:spLocks noChangeArrowheads="1"/>
            </p:cNvSpPr>
            <p:nvPr/>
          </p:nvSpPr>
          <p:spPr bwMode="auto">
            <a:xfrm>
              <a:off x="4555" y="3790"/>
              <a:ext cx="94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1" i="1" u="none" strike="noStrike" cap="none" normalizeH="0" baseline="0" dirty="0">
                  <a:ln>
                    <a:noFill/>
                  </a:ln>
                  <a:solidFill>
                    <a:srgbClr val="000080"/>
                  </a:solidFill>
                  <a:effectLst/>
                  <a:latin typeface="Times New Roman" pitchFamily="18" charset="0"/>
                  <a:cs typeface="Arial" pitchFamily="34" charset="0"/>
                </a:rPr>
                <a:t>T</a:t>
              </a:r>
              <a:endParaRPr kumimoji="0" lang="en-US" sz="1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872" name="Freeform 56"/>
            <p:cNvSpPr>
              <a:spLocks/>
            </p:cNvSpPr>
            <p:nvPr/>
          </p:nvSpPr>
          <p:spPr bwMode="auto">
            <a:xfrm>
              <a:off x="4499" y="3814"/>
              <a:ext cx="11" cy="1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" y="62"/>
                </a:cxn>
                <a:cxn ang="0">
                  <a:pos x="0" y="123"/>
                </a:cxn>
                <a:cxn ang="0">
                  <a:pos x="0" y="0"/>
                </a:cxn>
              </a:cxnLst>
              <a:rect l="0" t="0" r="r" b="b"/>
              <a:pathLst>
                <a:path w="11" h="123">
                  <a:moveTo>
                    <a:pt x="0" y="0"/>
                  </a:moveTo>
                  <a:lnTo>
                    <a:pt x="11" y="62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0000"/>
            </a:solidFill>
            <a:ln w="1588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4873" name="Line 57"/>
            <p:cNvSpPr>
              <a:spLocks noChangeShapeType="1"/>
            </p:cNvSpPr>
            <p:nvPr/>
          </p:nvSpPr>
          <p:spPr bwMode="auto">
            <a:xfrm flipV="1">
              <a:off x="3302" y="533"/>
              <a:ext cx="1" cy="3564"/>
            </a:xfrm>
            <a:prstGeom prst="line">
              <a:avLst/>
            </a:prstGeom>
            <a:noFill/>
            <a:ln w="1588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4874" name="Line 58"/>
            <p:cNvSpPr>
              <a:spLocks noChangeShapeType="1"/>
            </p:cNvSpPr>
            <p:nvPr/>
          </p:nvSpPr>
          <p:spPr bwMode="auto">
            <a:xfrm flipV="1">
              <a:off x="3303" y="533"/>
              <a:ext cx="1" cy="3564"/>
            </a:xfrm>
            <a:prstGeom prst="line">
              <a:avLst/>
            </a:prstGeom>
            <a:noFill/>
            <a:ln w="1588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4875" name="Line 59"/>
            <p:cNvSpPr>
              <a:spLocks noChangeShapeType="1"/>
            </p:cNvSpPr>
            <p:nvPr/>
          </p:nvSpPr>
          <p:spPr bwMode="auto">
            <a:xfrm flipV="1">
              <a:off x="3304" y="533"/>
              <a:ext cx="1" cy="3564"/>
            </a:xfrm>
            <a:prstGeom prst="line">
              <a:avLst/>
            </a:prstGeom>
            <a:noFill/>
            <a:ln w="1588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4876" name="Line 60"/>
            <p:cNvSpPr>
              <a:spLocks noChangeShapeType="1"/>
            </p:cNvSpPr>
            <p:nvPr/>
          </p:nvSpPr>
          <p:spPr bwMode="auto">
            <a:xfrm flipV="1">
              <a:off x="3305" y="533"/>
              <a:ext cx="1" cy="3564"/>
            </a:xfrm>
            <a:prstGeom prst="line">
              <a:avLst/>
            </a:prstGeom>
            <a:noFill/>
            <a:ln w="25400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4877" name="Rectangle 61"/>
            <p:cNvSpPr>
              <a:spLocks noChangeArrowheads="1"/>
            </p:cNvSpPr>
            <p:nvPr/>
          </p:nvSpPr>
          <p:spPr bwMode="auto">
            <a:xfrm>
              <a:off x="3243" y="323"/>
              <a:ext cx="104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1" u="none" strike="noStrike" cap="none" normalizeH="0" baseline="0" dirty="0">
                  <a:ln>
                    <a:noFill/>
                  </a:ln>
                  <a:solidFill>
                    <a:srgbClr val="000080"/>
                  </a:solidFill>
                  <a:effectLst/>
                  <a:latin typeface="Times New Roman" pitchFamily="18" charset="0"/>
                  <a:cs typeface="Arial" pitchFamily="34" charset="0"/>
                </a:rPr>
                <a:t>P</a:t>
              </a:r>
              <a:endParaRPr kumimoji="0" lang="en-US" sz="2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878" name="Freeform 62"/>
            <p:cNvSpPr>
              <a:spLocks/>
            </p:cNvSpPr>
            <p:nvPr/>
          </p:nvSpPr>
          <p:spPr bwMode="auto">
            <a:xfrm>
              <a:off x="3294" y="539"/>
              <a:ext cx="21" cy="62"/>
            </a:xfrm>
            <a:custGeom>
              <a:avLst/>
              <a:gdLst/>
              <a:ahLst/>
              <a:cxnLst>
                <a:cxn ang="0">
                  <a:pos x="0" y="62"/>
                </a:cxn>
                <a:cxn ang="0">
                  <a:pos x="10" y="0"/>
                </a:cxn>
                <a:cxn ang="0">
                  <a:pos x="21" y="62"/>
                </a:cxn>
                <a:cxn ang="0">
                  <a:pos x="0" y="62"/>
                </a:cxn>
              </a:cxnLst>
              <a:rect l="0" t="0" r="r" b="b"/>
              <a:pathLst>
                <a:path w="21" h="62">
                  <a:moveTo>
                    <a:pt x="0" y="62"/>
                  </a:moveTo>
                  <a:lnTo>
                    <a:pt x="10" y="0"/>
                  </a:lnTo>
                  <a:lnTo>
                    <a:pt x="21" y="62"/>
                  </a:lnTo>
                  <a:lnTo>
                    <a:pt x="0" y="62"/>
                  </a:lnTo>
                  <a:close/>
                </a:path>
              </a:pathLst>
            </a:custGeom>
            <a:solidFill>
              <a:srgbClr val="800000"/>
            </a:solidFill>
            <a:ln w="1588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4879" name="Rectangle 63"/>
            <p:cNvSpPr>
              <a:spLocks noChangeArrowheads="1"/>
            </p:cNvSpPr>
            <p:nvPr/>
          </p:nvSpPr>
          <p:spPr bwMode="auto">
            <a:xfrm>
              <a:off x="3062" y="533"/>
              <a:ext cx="1450" cy="3570"/>
            </a:xfrm>
            <a:prstGeom prst="rect">
              <a:avLst/>
            </a:prstGeom>
            <a:noFill/>
            <a:ln w="3175">
              <a:solidFill>
                <a:srgbClr val="8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4880" name="Rectangle 64"/>
            <p:cNvSpPr>
              <a:spLocks noChangeArrowheads="1"/>
            </p:cNvSpPr>
            <p:nvPr/>
          </p:nvSpPr>
          <p:spPr bwMode="auto">
            <a:xfrm>
              <a:off x="3309" y="3919"/>
              <a:ext cx="21" cy="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881" name="Line 65"/>
            <p:cNvSpPr>
              <a:spLocks noChangeShapeType="1"/>
            </p:cNvSpPr>
            <p:nvPr/>
          </p:nvSpPr>
          <p:spPr bwMode="auto">
            <a:xfrm>
              <a:off x="3546" y="3839"/>
              <a:ext cx="1" cy="80"/>
            </a:xfrm>
            <a:prstGeom prst="line">
              <a:avLst/>
            </a:prstGeom>
            <a:noFill/>
            <a:ln w="1588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4882" name="Rectangle 66"/>
            <p:cNvSpPr>
              <a:spLocks noChangeArrowheads="1"/>
            </p:cNvSpPr>
            <p:nvPr/>
          </p:nvSpPr>
          <p:spPr bwMode="auto">
            <a:xfrm>
              <a:off x="3547" y="3919"/>
              <a:ext cx="21" cy="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883" name="Line 67"/>
            <p:cNvSpPr>
              <a:spLocks noChangeShapeType="1"/>
            </p:cNvSpPr>
            <p:nvPr/>
          </p:nvSpPr>
          <p:spPr bwMode="auto">
            <a:xfrm>
              <a:off x="3787" y="3839"/>
              <a:ext cx="1" cy="80"/>
            </a:xfrm>
            <a:prstGeom prst="line">
              <a:avLst/>
            </a:prstGeom>
            <a:noFill/>
            <a:ln w="1588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4884" name="Rectangle 68"/>
            <p:cNvSpPr>
              <a:spLocks noChangeArrowheads="1"/>
            </p:cNvSpPr>
            <p:nvPr/>
          </p:nvSpPr>
          <p:spPr bwMode="auto">
            <a:xfrm>
              <a:off x="3788" y="3919"/>
              <a:ext cx="21" cy="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885" name="Line 69"/>
            <p:cNvSpPr>
              <a:spLocks noChangeShapeType="1"/>
            </p:cNvSpPr>
            <p:nvPr/>
          </p:nvSpPr>
          <p:spPr bwMode="auto">
            <a:xfrm>
              <a:off x="4028" y="3839"/>
              <a:ext cx="1" cy="80"/>
            </a:xfrm>
            <a:prstGeom prst="line">
              <a:avLst/>
            </a:prstGeom>
            <a:noFill/>
            <a:ln w="1588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4886" name="Rectangle 70"/>
            <p:cNvSpPr>
              <a:spLocks noChangeArrowheads="1"/>
            </p:cNvSpPr>
            <p:nvPr/>
          </p:nvSpPr>
          <p:spPr bwMode="auto">
            <a:xfrm>
              <a:off x="4029" y="3919"/>
              <a:ext cx="21" cy="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887" name="Line 71"/>
            <p:cNvSpPr>
              <a:spLocks noChangeShapeType="1"/>
            </p:cNvSpPr>
            <p:nvPr/>
          </p:nvSpPr>
          <p:spPr bwMode="auto">
            <a:xfrm>
              <a:off x="4270" y="3839"/>
              <a:ext cx="1" cy="80"/>
            </a:xfrm>
            <a:prstGeom prst="line">
              <a:avLst/>
            </a:prstGeom>
            <a:noFill/>
            <a:ln w="1588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4888" name="Rectangle 72"/>
            <p:cNvSpPr>
              <a:spLocks noChangeArrowheads="1"/>
            </p:cNvSpPr>
            <p:nvPr/>
          </p:nvSpPr>
          <p:spPr bwMode="auto">
            <a:xfrm>
              <a:off x="4271" y="3919"/>
              <a:ext cx="21" cy="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889" name="Rectangle 73"/>
            <p:cNvSpPr>
              <a:spLocks noChangeArrowheads="1"/>
            </p:cNvSpPr>
            <p:nvPr/>
          </p:nvSpPr>
          <p:spPr bwMode="auto">
            <a:xfrm>
              <a:off x="3243" y="3593"/>
              <a:ext cx="21" cy="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890" name="Line 74"/>
            <p:cNvSpPr>
              <a:spLocks noChangeShapeType="1"/>
            </p:cNvSpPr>
            <p:nvPr/>
          </p:nvSpPr>
          <p:spPr bwMode="auto">
            <a:xfrm>
              <a:off x="3298" y="3654"/>
              <a:ext cx="14" cy="1"/>
            </a:xfrm>
            <a:prstGeom prst="line">
              <a:avLst/>
            </a:prstGeom>
            <a:noFill/>
            <a:ln w="1588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4891" name="Rectangle 75"/>
            <p:cNvSpPr>
              <a:spLocks noChangeArrowheads="1"/>
            </p:cNvSpPr>
            <p:nvPr/>
          </p:nvSpPr>
          <p:spPr bwMode="auto">
            <a:xfrm>
              <a:off x="3243" y="3366"/>
              <a:ext cx="21" cy="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892" name="Line 76"/>
            <p:cNvSpPr>
              <a:spLocks noChangeShapeType="1"/>
            </p:cNvSpPr>
            <p:nvPr/>
          </p:nvSpPr>
          <p:spPr bwMode="auto">
            <a:xfrm>
              <a:off x="3298" y="3427"/>
              <a:ext cx="14" cy="1"/>
            </a:xfrm>
            <a:prstGeom prst="line">
              <a:avLst/>
            </a:prstGeom>
            <a:noFill/>
            <a:ln w="1588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4893" name="Rectangle 77"/>
            <p:cNvSpPr>
              <a:spLocks noChangeArrowheads="1"/>
            </p:cNvSpPr>
            <p:nvPr/>
          </p:nvSpPr>
          <p:spPr bwMode="auto">
            <a:xfrm>
              <a:off x="3217" y="3144"/>
              <a:ext cx="21" cy="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894" name="Line 78"/>
            <p:cNvSpPr>
              <a:spLocks noChangeShapeType="1"/>
            </p:cNvSpPr>
            <p:nvPr/>
          </p:nvSpPr>
          <p:spPr bwMode="auto">
            <a:xfrm>
              <a:off x="3298" y="3206"/>
              <a:ext cx="14" cy="1"/>
            </a:xfrm>
            <a:prstGeom prst="line">
              <a:avLst/>
            </a:prstGeom>
            <a:noFill/>
            <a:ln w="1588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4895" name="Rectangle 79"/>
            <p:cNvSpPr>
              <a:spLocks noChangeArrowheads="1"/>
            </p:cNvSpPr>
            <p:nvPr/>
          </p:nvSpPr>
          <p:spPr bwMode="auto">
            <a:xfrm>
              <a:off x="3243" y="2923"/>
              <a:ext cx="21" cy="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896" name="Line 80"/>
            <p:cNvSpPr>
              <a:spLocks noChangeShapeType="1"/>
            </p:cNvSpPr>
            <p:nvPr/>
          </p:nvSpPr>
          <p:spPr bwMode="auto">
            <a:xfrm>
              <a:off x="3229" y="2985"/>
              <a:ext cx="14" cy="1"/>
            </a:xfrm>
            <a:prstGeom prst="line">
              <a:avLst/>
            </a:prstGeom>
            <a:noFill/>
            <a:ln w="1588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4897" name="Rectangle 81"/>
            <p:cNvSpPr>
              <a:spLocks noChangeArrowheads="1"/>
            </p:cNvSpPr>
            <p:nvPr/>
          </p:nvSpPr>
          <p:spPr bwMode="auto">
            <a:xfrm>
              <a:off x="3217" y="2702"/>
              <a:ext cx="21" cy="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898" name="Line 82"/>
            <p:cNvSpPr>
              <a:spLocks noChangeShapeType="1"/>
            </p:cNvSpPr>
            <p:nvPr/>
          </p:nvSpPr>
          <p:spPr bwMode="auto">
            <a:xfrm>
              <a:off x="3298" y="2763"/>
              <a:ext cx="14" cy="1"/>
            </a:xfrm>
            <a:prstGeom prst="line">
              <a:avLst/>
            </a:prstGeom>
            <a:noFill/>
            <a:ln w="1588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4899" name="Rectangle 83"/>
            <p:cNvSpPr>
              <a:spLocks noChangeArrowheads="1"/>
            </p:cNvSpPr>
            <p:nvPr/>
          </p:nvSpPr>
          <p:spPr bwMode="auto">
            <a:xfrm>
              <a:off x="3217" y="2481"/>
              <a:ext cx="21" cy="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6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900" name="Line 84"/>
            <p:cNvSpPr>
              <a:spLocks noChangeShapeType="1"/>
            </p:cNvSpPr>
            <p:nvPr/>
          </p:nvSpPr>
          <p:spPr bwMode="auto">
            <a:xfrm>
              <a:off x="3298" y="2542"/>
              <a:ext cx="14" cy="1"/>
            </a:xfrm>
            <a:prstGeom prst="line">
              <a:avLst/>
            </a:prstGeom>
            <a:noFill/>
            <a:ln w="1588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4901" name="Rectangle 85"/>
            <p:cNvSpPr>
              <a:spLocks noChangeArrowheads="1"/>
            </p:cNvSpPr>
            <p:nvPr/>
          </p:nvSpPr>
          <p:spPr bwMode="auto">
            <a:xfrm>
              <a:off x="3217" y="2253"/>
              <a:ext cx="21" cy="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7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902" name="Line 86"/>
            <p:cNvSpPr>
              <a:spLocks noChangeShapeType="1"/>
            </p:cNvSpPr>
            <p:nvPr/>
          </p:nvSpPr>
          <p:spPr bwMode="auto">
            <a:xfrm>
              <a:off x="3298" y="2315"/>
              <a:ext cx="14" cy="1"/>
            </a:xfrm>
            <a:prstGeom prst="line">
              <a:avLst/>
            </a:prstGeom>
            <a:noFill/>
            <a:ln w="1588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4903" name="Rectangle 87"/>
            <p:cNvSpPr>
              <a:spLocks noChangeArrowheads="1"/>
            </p:cNvSpPr>
            <p:nvPr/>
          </p:nvSpPr>
          <p:spPr bwMode="auto">
            <a:xfrm>
              <a:off x="3217" y="2032"/>
              <a:ext cx="21" cy="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8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904" name="Line 88"/>
            <p:cNvSpPr>
              <a:spLocks noChangeShapeType="1"/>
            </p:cNvSpPr>
            <p:nvPr/>
          </p:nvSpPr>
          <p:spPr bwMode="auto">
            <a:xfrm>
              <a:off x="3298" y="2094"/>
              <a:ext cx="14" cy="1"/>
            </a:xfrm>
            <a:prstGeom prst="line">
              <a:avLst/>
            </a:prstGeom>
            <a:noFill/>
            <a:ln w="1588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4905" name="Rectangle 89"/>
            <p:cNvSpPr>
              <a:spLocks noChangeArrowheads="1"/>
            </p:cNvSpPr>
            <p:nvPr/>
          </p:nvSpPr>
          <p:spPr bwMode="auto">
            <a:xfrm>
              <a:off x="3175" y="1811"/>
              <a:ext cx="21" cy="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9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906" name="Line 90"/>
            <p:cNvSpPr>
              <a:spLocks noChangeShapeType="1"/>
            </p:cNvSpPr>
            <p:nvPr/>
          </p:nvSpPr>
          <p:spPr bwMode="auto">
            <a:xfrm>
              <a:off x="3298" y="1873"/>
              <a:ext cx="14" cy="1"/>
            </a:xfrm>
            <a:prstGeom prst="line">
              <a:avLst/>
            </a:prstGeom>
            <a:noFill/>
            <a:ln w="1588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4907" name="Rectangle 91"/>
            <p:cNvSpPr>
              <a:spLocks noChangeArrowheads="1"/>
            </p:cNvSpPr>
            <p:nvPr/>
          </p:nvSpPr>
          <p:spPr bwMode="auto">
            <a:xfrm>
              <a:off x="3165" y="1590"/>
              <a:ext cx="33" cy="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10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908" name="Line 92"/>
            <p:cNvSpPr>
              <a:spLocks noChangeShapeType="1"/>
            </p:cNvSpPr>
            <p:nvPr/>
          </p:nvSpPr>
          <p:spPr bwMode="auto">
            <a:xfrm>
              <a:off x="3298" y="1651"/>
              <a:ext cx="14" cy="1"/>
            </a:xfrm>
            <a:prstGeom prst="line">
              <a:avLst/>
            </a:prstGeom>
            <a:noFill/>
            <a:ln w="1588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4909" name="Rectangle 93"/>
            <p:cNvSpPr>
              <a:spLocks noChangeArrowheads="1"/>
            </p:cNvSpPr>
            <p:nvPr/>
          </p:nvSpPr>
          <p:spPr bwMode="auto">
            <a:xfrm>
              <a:off x="3165" y="1369"/>
              <a:ext cx="33" cy="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11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910" name="Line 94"/>
            <p:cNvSpPr>
              <a:spLocks noChangeShapeType="1"/>
            </p:cNvSpPr>
            <p:nvPr/>
          </p:nvSpPr>
          <p:spPr bwMode="auto">
            <a:xfrm>
              <a:off x="3298" y="1430"/>
              <a:ext cx="14" cy="1"/>
            </a:xfrm>
            <a:prstGeom prst="line">
              <a:avLst/>
            </a:prstGeom>
            <a:noFill/>
            <a:ln w="1588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4911" name="Rectangle 95"/>
            <p:cNvSpPr>
              <a:spLocks noChangeArrowheads="1"/>
            </p:cNvSpPr>
            <p:nvPr/>
          </p:nvSpPr>
          <p:spPr bwMode="auto">
            <a:xfrm>
              <a:off x="3165" y="1148"/>
              <a:ext cx="33" cy="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12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912" name="Line 96"/>
            <p:cNvSpPr>
              <a:spLocks noChangeShapeType="1"/>
            </p:cNvSpPr>
            <p:nvPr/>
          </p:nvSpPr>
          <p:spPr bwMode="auto">
            <a:xfrm>
              <a:off x="3298" y="1209"/>
              <a:ext cx="14" cy="1"/>
            </a:xfrm>
            <a:prstGeom prst="line">
              <a:avLst/>
            </a:prstGeom>
            <a:noFill/>
            <a:ln w="1588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4913" name="Rectangle 97"/>
            <p:cNvSpPr>
              <a:spLocks noChangeArrowheads="1"/>
            </p:cNvSpPr>
            <p:nvPr/>
          </p:nvSpPr>
          <p:spPr bwMode="auto">
            <a:xfrm>
              <a:off x="3165" y="920"/>
              <a:ext cx="33" cy="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13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914" name="Line 98"/>
            <p:cNvSpPr>
              <a:spLocks noChangeShapeType="1"/>
            </p:cNvSpPr>
            <p:nvPr/>
          </p:nvSpPr>
          <p:spPr bwMode="auto">
            <a:xfrm>
              <a:off x="3298" y="982"/>
              <a:ext cx="14" cy="1"/>
            </a:xfrm>
            <a:prstGeom prst="line">
              <a:avLst/>
            </a:prstGeom>
            <a:noFill/>
            <a:ln w="1588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4915" name="Rectangle 99"/>
            <p:cNvSpPr>
              <a:spLocks noChangeArrowheads="1"/>
            </p:cNvSpPr>
            <p:nvPr/>
          </p:nvSpPr>
          <p:spPr bwMode="auto">
            <a:xfrm>
              <a:off x="3165" y="699"/>
              <a:ext cx="33" cy="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14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916" name="Line 100"/>
            <p:cNvSpPr>
              <a:spLocks noChangeShapeType="1"/>
            </p:cNvSpPr>
            <p:nvPr/>
          </p:nvSpPr>
          <p:spPr bwMode="auto">
            <a:xfrm>
              <a:off x="3298" y="760"/>
              <a:ext cx="14" cy="1"/>
            </a:xfrm>
            <a:prstGeom prst="line">
              <a:avLst/>
            </a:prstGeom>
            <a:noFill/>
            <a:ln w="1588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4917" name="Rectangle 101"/>
            <p:cNvSpPr>
              <a:spLocks noChangeArrowheads="1"/>
            </p:cNvSpPr>
            <p:nvPr/>
          </p:nvSpPr>
          <p:spPr bwMode="auto">
            <a:xfrm>
              <a:off x="3062" y="533"/>
              <a:ext cx="1450" cy="3570"/>
            </a:xfrm>
            <a:prstGeom prst="rect">
              <a:avLst/>
            </a:prstGeom>
            <a:noFill/>
            <a:ln w="3175">
              <a:solidFill>
                <a:srgbClr val="8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19" name="Oval 118"/>
          <p:cNvSpPr/>
          <p:nvPr/>
        </p:nvSpPr>
        <p:spPr>
          <a:xfrm>
            <a:off x="5940544" y="6067008"/>
            <a:ext cx="144016" cy="14401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0" name="Oval 119"/>
          <p:cNvSpPr/>
          <p:nvPr/>
        </p:nvSpPr>
        <p:spPr>
          <a:xfrm>
            <a:off x="6336784" y="5381208"/>
            <a:ext cx="144016" cy="14401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1" name="Oval 120"/>
          <p:cNvSpPr/>
          <p:nvPr/>
        </p:nvSpPr>
        <p:spPr>
          <a:xfrm>
            <a:off x="6733024" y="4314408"/>
            <a:ext cx="144016" cy="14401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2" name="Oval 121"/>
          <p:cNvSpPr/>
          <p:nvPr/>
        </p:nvSpPr>
        <p:spPr>
          <a:xfrm>
            <a:off x="7114024" y="2561808"/>
            <a:ext cx="144016" cy="14401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3" name="Oval 122"/>
          <p:cNvSpPr/>
          <p:nvPr/>
        </p:nvSpPr>
        <p:spPr>
          <a:xfrm>
            <a:off x="7495024" y="702528"/>
            <a:ext cx="144016" cy="14401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4" name="Freeform 123"/>
          <p:cNvSpPr/>
          <p:nvPr/>
        </p:nvSpPr>
        <p:spPr>
          <a:xfrm>
            <a:off x="6004560" y="563880"/>
            <a:ext cx="1554480" cy="5593080"/>
          </a:xfrm>
          <a:custGeom>
            <a:avLst/>
            <a:gdLst>
              <a:gd name="connsiteX0" fmla="*/ 0 w 1554480"/>
              <a:gd name="connsiteY0" fmla="*/ 5593080 h 5593080"/>
              <a:gd name="connsiteX1" fmla="*/ 411480 w 1554480"/>
              <a:gd name="connsiteY1" fmla="*/ 4892040 h 5593080"/>
              <a:gd name="connsiteX2" fmla="*/ 792480 w 1554480"/>
              <a:gd name="connsiteY2" fmla="*/ 3825240 h 5593080"/>
              <a:gd name="connsiteX3" fmla="*/ 1173480 w 1554480"/>
              <a:gd name="connsiteY3" fmla="*/ 2057400 h 5593080"/>
              <a:gd name="connsiteX4" fmla="*/ 1554480 w 1554480"/>
              <a:gd name="connsiteY4" fmla="*/ 0 h 5593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4480" h="5593080">
                <a:moveTo>
                  <a:pt x="0" y="5593080"/>
                </a:moveTo>
                <a:cubicBezTo>
                  <a:pt x="139700" y="5389880"/>
                  <a:pt x="279400" y="5186680"/>
                  <a:pt x="411480" y="4892040"/>
                </a:cubicBezTo>
                <a:cubicBezTo>
                  <a:pt x="543560" y="4597400"/>
                  <a:pt x="665480" y="4297680"/>
                  <a:pt x="792480" y="3825240"/>
                </a:cubicBezTo>
                <a:cubicBezTo>
                  <a:pt x="919480" y="3352800"/>
                  <a:pt x="1046480" y="2694940"/>
                  <a:pt x="1173480" y="2057400"/>
                </a:cubicBezTo>
                <a:cubicBezTo>
                  <a:pt x="1300480" y="1419860"/>
                  <a:pt x="1427480" y="709930"/>
                  <a:pt x="1554480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5" name="TextBox 124"/>
          <p:cNvSpPr txBox="1"/>
          <p:nvPr/>
        </p:nvSpPr>
        <p:spPr>
          <a:xfrm>
            <a:off x="133792" y="5944165"/>
            <a:ext cx="490871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200" dirty="0">
                <a:solidFill>
                  <a:srgbClr val="FF0000"/>
                </a:solidFill>
              </a:rPr>
              <a:t>From the graph, we can see that the</a:t>
            </a:r>
            <a:br>
              <a:rPr lang="en-CA" sz="2200" dirty="0">
                <a:solidFill>
                  <a:srgbClr val="FF0000"/>
                </a:solidFill>
              </a:rPr>
            </a:br>
            <a:r>
              <a:rPr lang="en-CA" sz="2200" dirty="0">
                <a:solidFill>
                  <a:srgbClr val="FF0000"/>
                </a:solidFill>
              </a:rPr>
              <a:t>dots don`t form a straight 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  <p:bldP spid="18" grpId="0" animBg="1"/>
      <p:bldP spid="20" grpId="0" animBg="1"/>
      <p:bldP spid="22" grpId="0" animBg="1"/>
      <p:bldP spid="24" grpId="0" animBg="1"/>
      <p:bldP spid="26" grpId="0"/>
      <p:bldP spid="27" grpId="0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B13E4-DD65-4B12-A747-ED1F89BFF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28" y="147066"/>
            <a:ext cx="8772211" cy="473964"/>
          </a:xfrm>
        </p:spPr>
        <p:txBody>
          <a:bodyPr>
            <a:normAutofit/>
          </a:bodyPr>
          <a:lstStyle/>
          <a:p>
            <a:r>
              <a:rPr lang="en-CA" sz="2200" dirty="0"/>
              <a:t>Q: Given each table of values, which one of them is Linear?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C2143ADA-F7E9-483B-AB00-FA74FE4AE4C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6995846"/>
              </p:ext>
            </p:extLst>
          </p:nvPr>
        </p:nvGraphicFramePr>
        <p:xfrm>
          <a:off x="601663" y="746125"/>
          <a:ext cx="1131887" cy="231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Equation" r:id="rId4" imgW="583920" imgH="1193760" progId="Equation.DSMT4">
                  <p:embed/>
                </p:oleObj>
              </mc:Choice>
              <mc:Fallback>
                <p:oleObj name="Equation" r:id="rId4" imgW="583920" imgH="119376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C2143ADA-F7E9-483B-AB00-FA74FE4AE4C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01663" y="746125"/>
                        <a:ext cx="1131887" cy="2314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E112871-C410-4552-9763-EA51F1D9EF45}"/>
              </a:ext>
            </a:extLst>
          </p:cNvPr>
          <p:cNvSpPr txBox="1"/>
          <p:nvPr/>
        </p:nvSpPr>
        <p:spPr>
          <a:xfrm>
            <a:off x="130628" y="746057"/>
            <a:ext cx="5740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>
                <a:solidFill>
                  <a:srgbClr val="FF0000"/>
                </a:solidFill>
              </a:rPr>
              <a:t>A)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1D1A7BA4-A8E9-4F99-9ABD-015C931E361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882973"/>
              </p:ext>
            </p:extLst>
          </p:nvPr>
        </p:nvGraphicFramePr>
        <p:xfrm>
          <a:off x="2625725" y="746125"/>
          <a:ext cx="1230313" cy="231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Equation" r:id="rId6" imgW="634680" imgH="1193760" progId="Equation.DSMT4">
                  <p:embed/>
                </p:oleObj>
              </mc:Choice>
              <mc:Fallback>
                <p:oleObj name="Equation" r:id="rId6" imgW="634680" imgH="119376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1D1A7BA4-A8E9-4F99-9ABD-015C931E361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625725" y="746125"/>
                        <a:ext cx="1230313" cy="2314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41117FAA-36B0-4869-9302-9C7A22CA6780}"/>
              </a:ext>
            </a:extLst>
          </p:cNvPr>
          <p:cNvSpPr txBox="1"/>
          <p:nvPr/>
        </p:nvSpPr>
        <p:spPr>
          <a:xfrm>
            <a:off x="2203519" y="746057"/>
            <a:ext cx="5740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>
                <a:solidFill>
                  <a:srgbClr val="FF0000"/>
                </a:solidFill>
              </a:rPr>
              <a:t>B)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54D1F086-F7DF-4B7F-9EBE-6FF3A8D015E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0225682"/>
              </p:ext>
            </p:extLst>
          </p:nvPr>
        </p:nvGraphicFramePr>
        <p:xfrm>
          <a:off x="4771012" y="746057"/>
          <a:ext cx="1083687" cy="231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Equation" r:id="rId8" imgW="558720" imgH="1193760" progId="Equation.DSMT4">
                  <p:embed/>
                </p:oleObj>
              </mc:Choice>
              <mc:Fallback>
                <p:oleObj name="Equation" r:id="rId8" imgW="558720" imgH="119376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54D1F086-F7DF-4B7F-9EBE-6FF3A8D015E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771012" y="746057"/>
                        <a:ext cx="1083687" cy="2315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13524B04-A89C-4E5E-AA6F-132C9B07F5FE}"/>
              </a:ext>
            </a:extLst>
          </p:cNvPr>
          <p:cNvSpPr txBox="1"/>
          <p:nvPr/>
        </p:nvSpPr>
        <p:spPr>
          <a:xfrm>
            <a:off x="4276410" y="746057"/>
            <a:ext cx="5740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>
                <a:solidFill>
                  <a:srgbClr val="FF0000"/>
                </a:solidFill>
              </a:rPr>
              <a:t>C)</a:t>
            </a:r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AA627EB0-491E-4B41-B741-7E00112E6D2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2736728"/>
              </p:ext>
            </p:extLst>
          </p:nvPr>
        </p:nvGraphicFramePr>
        <p:xfrm>
          <a:off x="6914248" y="746125"/>
          <a:ext cx="985838" cy="231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Equation" r:id="rId10" imgW="507960" imgH="1193760" progId="Equation.DSMT4">
                  <p:embed/>
                </p:oleObj>
              </mc:Choice>
              <mc:Fallback>
                <p:oleObj name="Equation" r:id="rId10" imgW="507960" imgH="119376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AA627EB0-491E-4B41-B741-7E00112E6D2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914248" y="746125"/>
                        <a:ext cx="985838" cy="2314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A22741AE-F227-48C7-9107-11355433D0ED}"/>
              </a:ext>
            </a:extLst>
          </p:cNvPr>
          <p:cNvSpPr txBox="1"/>
          <p:nvPr/>
        </p:nvSpPr>
        <p:spPr>
          <a:xfrm>
            <a:off x="6349301" y="746057"/>
            <a:ext cx="5740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>
                <a:solidFill>
                  <a:srgbClr val="FF0000"/>
                </a:solidFill>
              </a:rPr>
              <a:t>D)</a:t>
            </a:r>
          </a:p>
        </p:txBody>
      </p:sp>
    </p:spTree>
    <p:extLst>
      <p:ext uri="{BB962C8B-B14F-4D97-AF65-F5344CB8AC3E}">
        <p14:creationId xmlns:p14="http://schemas.microsoft.com/office/powerpoint/2010/main" val="42291106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Homework: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/>
              <a:t>P 349  4 – 7, 11 – 14, 20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003800" y="6613525"/>
            <a:ext cx="40592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3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43524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en-CA" dirty="0"/>
              <a:t>I) Writing Equations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5320" y="908720"/>
            <a:ext cx="8892480" cy="2901280"/>
          </a:xfrm>
        </p:spPr>
        <p:txBody>
          <a:bodyPr>
            <a:normAutofit/>
          </a:bodyPr>
          <a:lstStyle/>
          <a:p>
            <a:r>
              <a:rPr lang="en-CA" sz="2200" dirty="0"/>
              <a:t>We can use equations to model situations in the real world</a:t>
            </a:r>
          </a:p>
          <a:p>
            <a:r>
              <a:rPr lang="en-CA" sz="2200" dirty="0"/>
              <a:t>Using equations, we can solve complex problems easily</a:t>
            </a:r>
          </a:p>
          <a:p>
            <a:r>
              <a:rPr lang="en-CA" sz="2200" dirty="0"/>
              <a:t>The first step to writing equations is to find a pattern!</a:t>
            </a:r>
          </a:p>
          <a:p>
            <a:pPr marL="0" indent="0">
              <a:buNone/>
            </a:pPr>
            <a:r>
              <a:rPr lang="en-CA" sz="2200" dirty="0"/>
              <a:t>Ex: The following diagram shows the number of triangles created with a number of toothpicks used.  Write an equation to describe the number of triangles </a:t>
            </a:r>
            <a:r>
              <a:rPr lang="en-CA" sz="2200" i="1" dirty="0"/>
              <a:t>(T)</a:t>
            </a:r>
            <a:r>
              <a:rPr lang="en-CA" sz="2200" dirty="0"/>
              <a:t> </a:t>
            </a:r>
            <a:r>
              <a:rPr lang="en-CA" sz="2200" dirty="0" err="1"/>
              <a:t>vs</a:t>
            </a:r>
            <a:r>
              <a:rPr lang="en-CA" sz="2200" dirty="0"/>
              <a:t> number of toothpicks </a:t>
            </a:r>
            <a:r>
              <a:rPr lang="en-CA" sz="2200" i="1" dirty="0"/>
              <a:t>(P)</a:t>
            </a:r>
            <a:r>
              <a:rPr lang="en-CA" sz="2200" dirty="0"/>
              <a:t>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611560" y="4680952"/>
            <a:ext cx="1152128" cy="0"/>
          </a:xfrm>
          <a:prstGeom prst="line">
            <a:avLst/>
          </a:prstGeom>
          <a:ln w="38100">
            <a:solidFill>
              <a:schemeClr val="tx1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 flipV="1">
            <a:off x="1115616" y="3744848"/>
            <a:ext cx="611560" cy="936104"/>
          </a:xfrm>
          <a:prstGeom prst="line">
            <a:avLst/>
          </a:prstGeom>
          <a:ln w="38100">
            <a:solidFill>
              <a:schemeClr val="tx1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467544" y="3816856"/>
            <a:ext cx="576064" cy="864096"/>
          </a:xfrm>
          <a:prstGeom prst="line">
            <a:avLst/>
          </a:prstGeom>
          <a:ln w="38100">
            <a:solidFill>
              <a:schemeClr val="tx1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6615463"/>
              </p:ext>
            </p:extLst>
          </p:nvPr>
        </p:nvGraphicFramePr>
        <p:xfrm>
          <a:off x="556323" y="4765784"/>
          <a:ext cx="1063349" cy="3472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4" imgW="622080" imgH="203040" progId="Equation.DSMT4">
                  <p:embed/>
                </p:oleObj>
              </mc:Choice>
              <mc:Fallback>
                <p:oleObj name="Equation" r:id="rId4" imgW="622080" imgH="203040" progId="Equation.DSMT4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323" y="4765784"/>
                        <a:ext cx="1063349" cy="3472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Straight Connector 12"/>
          <p:cNvCxnSpPr/>
          <p:nvPr/>
        </p:nvCxnSpPr>
        <p:spPr>
          <a:xfrm>
            <a:off x="2339752" y="4680952"/>
            <a:ext cx="1152128" cy="0"/>
          </a:xfrm>
          <a:prstGeom prst="line">
            <a:avLst/>
          </a:prstGeom>
          <a:ln w="38100">
            <a:solidFill>
              <a:schemeClr val="tx1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 flipV="1">
            <a:off x="2843808" y="3744848"/>
            <a:ext cx="611560" cy="936104"/>
          </a:xfrm>
          <a:prstGeom prst="line">
            <a:avLst/>
          </a:prstGeom>
          <a:ln w="38100">
            <a:solidFill>
              <a:schemeClr val="tx1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2195736" y="3816856"/>
            <a:ext cx="576064" cy="864096"/>
          </a:xfrm>
          <a:prstGeom prst="line">
            <a:avLst/>
          </a:prstGeom>
          <a:ln w="38100">
            <a:solidFill>
              <a:schemeClr val="tx1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0521541"/>
              </p:ext>
            </p:extLst>
          </p:nvPr>
        </p:nvGraphicFramePr>
        <p:xfrm>
          <a:off x="2277442" y="4765040"/>
          <a:ext cx="1214438" cy="34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6" imgW="711000" imgH="203040" progId="Equation.DSMT4">
                  <p:embed/>
                </p:oleObj>
              </mc:Choice>
              <mc:Fallback>
                <p:oleObj name="Equation" r:id="rId6" imgW="711000" imgH="203040" progId="Equation.DSMT4">
                  <p:embed/>
                  <p:pic>
                    <p:nvPicPr>
                      <p:cNvPr id="16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7442" y="4765040"/>
                        <a:ext cx="1214438" cy="347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Straight Connector 16"/>
          <p:cNvCxnSpPr/>
          <p:nvPr/>
        </p:nvCxnSpPr>
        <p:spPr>
          <a:xfrm flipH="1">
            <a:off x="3491880" y="3816856"/>
            <a:ext cx="576064" cy="864096"/>
          </a:xfrm>
          <a:prstGeom prst="line">
            <a:avLst/>
          </a:prstGeom>
          <a:ln w="38100">
            <a:solidFill>
              <a:schemeClr val="tx1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915816" y="3816856"/>
            <a:ext cx="1152128" cy="0"/>
          </a:xfrm>
          <a:prstGeom prst="line">
            <a:avLst/>
          </a:prstGeom>
          <a:ln w="38100">
            <a:solidFill>
              <a:schemeClr val="tx1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139952" y="4680952"/>
            <a:ext cx="1152128" cy="0"/>
          </a:xfrm>
          <a:prstGeom prst="line">
            <a:avLst/>
          </a:prstGeom>
          <a:ln w="38100">
            <a:solidFill>
              <a:schemeClr val="tx1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 flipV="1">
            <a:off x="4644008" y="3744848"/>
            <a:ext cx="611560" cy="936104"/>
          </a:xfrm>
          <a:prstGeom prst="line">
            <a:avLst/>
          </a:prstGeom>
          <a:ln w="38100">
            <a:solidFill>
              <a:schemeClr val="tx1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3995936" y="3816856"/>
            <a:ext cx="576064" cy="864096"/>
          </a:xfrm>
          <a:prstGeom prst="line">
            <a:avLst/>
          </a:prstGeom>
          <a:ln w="38100">
            <a:solidFill>
              <a:schemeClr val="tx1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8860335"/>
              </p:ext>
            </p:extLst>
          </p:nvPr>
        </p:nvGraphicFramePr>
        <p:xfrm>
          <a:off x="4674344" y="4752960"/>
          <a:ext cx="1193800" cy="34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8" imgW="698400" imgH="203040" progId="Equation.DSMT4">
                  <p:embed/>
                </p:oleObj>
              </mc:Choice>
              <mc:Fallback>
                <p:oleObj name="Equation" r:id="rId8" imgW="698400" imgH="203040" progId="Equation.DSMT4">
                  <p:embed/>
                  <p:pic>
                    <p:nvPicPr>
                      <p:cNvPr id="22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4344" y="4752960"/>
                        <a:ext cx="1193800" cy="347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3" name="Straight Connector 22"/>
          <p:cNvCxnSpPr/>
          <p:nvPr/>
        </p:nvCxnSpPr>
        <p:spPr>
          <a:xfrm flipH="1">
            <a:off x="5292080" y="3816856"/>
            <a:ext cx="576064" cy="864096"/>
          </a:xfrm>
          <a:prstGeom prst="line">
            <a:avLst/>
          </a:prstGeom>
          <a:ln w="38100">
            <a:solidFill>
              <a:schemeClr val="tx1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716016" y="3816856"/>
            <a:ext cx="1152128" cy="0"/>
          </a:xfrm>
          <a:prstGeom prst="line">
            <a:avLst/>
          </a:prstGeom>
          <a:ln w="38100">
            <a:solidFill>
              <a:schemeClr val="tx1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364088" y="4680952"/>
            <a:ext cx="1152128" cy="0"/>
          </a:xfrm>
          <a:prstGeom prst="line">
            <a:avLst/>
          </a:prstGeom>
          <a:ln w="38100">
            <a:solidFill>
              <a:schemeClr val="tx1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 flipV="1">
            <a:off x="5868144" y="3744848"/>
            <a:ext cx="611560" cy="936104"/>
          </a:xfrm>
          <a:prstGeom prst="line">
            <a:avLst/>
          </a:prstGeom>
          <a:ln w="38100">
            <a:solidFill>
              <a:schemeClr val="tx1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5377164"/>
              </p:ext>
            </p:extLst>
          </p:nvPr>
        </p:nvGraphicFramePr>
        <p:xfrm>
          <a:off x="6804248" y="3212975"/>
          <a:ext cx="2016224" cy="36408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10" imgW="774360" imgH="1396800" progId="Equation.DSMT4">
                  <p:embed/>
                </p:oleObj>
              </mc:Choice>
              <mc:Fallback>
                <p:oleObj name="Equation" r:id="rId10" imgW="774360" imgH="1396800" progId="Equation.DSMT4">
                  <p:embed/>
                  <p:pic>
                    <p:nvPicPr>
                      <p:cNvPr id="28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4248" y="3212975"/>
                        <a:ext cx="2016224" cy="364080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9886415"/>
              </p:ext>
            </p:extLst>
          </p:nvPr>
        </p:nvGraphicFramePr>
        <p:xfrm>
          <a:off x="7236296" y="3861048"/>
          <a:ext cx="360040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12" imgW="88560" imgH="164880" progId="Equation.DSMT4">
                  <p:embed/>
                </p:oleObj>
              </mc:Choice>
              <mc:Fallback>
                <p:oleObj name="Equation" r:id="rId12" imgW="88560" imgH="164880" progId="Equation.DSMT4">
                  <p:embed/>
                  <p:pic>
                    <p:nvPicPr>
                      <p:cNvPr id="29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6296" y="3861048"/>
                        <a:ext cx="360040" cy="4320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3755538"/>
              </p:ext>
            </p:extLst>
          </p:nvPr>
        </p:nvGraphicFramePr>
        <p:xfrm>
          <a:off x="8121650" y="3899966"/>
          <a:ext cx="463550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14" imgW="114120" imgH="177480" progId="Equation.DSMT4">
                  <p:embed/>
                </p:oleObj>
              </mc:Choice>
              <mc:Fallback>
                <p:oleObj name="Equation" r:id="rId14" imgW="114120" imgH="177480" progId="Equation.DSMT4">
                  <p:embed/>
                  <p:pic>
                    <p:nvPicPr>
                      <p:cNvPr id="3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21650" y="3899966"/>
                        <a:ext cx="463550" cy="465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3050463"/>
              </p:ext>
            </p:extLst>
          </p:nvPr>
        </p:nvGraphicFramePr>
        <p:xfrm>
          <a:off x="7158038" y="4508500"/>
          <a:ext cx="515937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16" imgW="126720" imgH="164880" progId="Equation.DSMT4">
                  <p:embed/>
                </p:oleObj>
              </mc:Choice>
              <mc:Fallback>
                <p:oleObj name="Equation" r:id="rId16" imgW="126720" imgH="164880" progId="Equation.DSMT4">
                  <p:embed/>
                  <p:pic>
                    <p:nvPicPr>
                      <p:cNvPr id="31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8038" y="4508500"/>
                        <a:ext cx="515937" cy="433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5242084"/>
              </p:ext>
            </p:extLst>
          </p:nvPr>
        </p:nvGraphicFramePr>
        <p:xfrm>
          <a:off x="8121650" y="4509120"/>
          <a:ext cx="463550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18" imgW="114120" imgH="177480" progId="Equation.DSMT4">
                  <p:embed/>
                </p:oleObj>
              </mc:Choice>
              <mc:Fallback>
                <p:oleObj name="Equation" r:id="rId18" imgW="114120" imgH="177480" progId="Equation.DSMT4">
                  <p:embed/>
                  <p:pic>
                    <p:nvPicPr>
                      <p:cNvPr id="32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21650" y="4509120"/>
                        <a:ext cx="463550" cy="465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5556030"/>
              </p:ext>
            </p:extLst>
          </p:nvPr>
        </p:nvGraphicFramePr>
        <p:xfrm>
          <a:off x="7185025" y="5124103"/>
          <a:ext cx="463550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20" imgW="114120" imgH="177480" progId="Equation.DSMT4">
                  <p:embed/>
                </p:oleObj>
              </mc:Choice>
              <mc:Fallback>
                <p:oleObj name="Equation" r:id="rId20" imgW="114120" imgH="177480" progId="Equation.DSMT4">
                  <p:embed/>
                  <p:pic>
                    <p:nvPicPr>
                      <p:cNvPr id="33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85025" y="5124103"/>
                        <a:ext cx="463550" cy="465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8158217"/>
              </p:ext>
            </p:extLst>
          </p:nvPr>
        </p:nvGraphicFramePr>
        <p:xfrm>
          <a:off x="8088510" y="5052094"/>
          <a:ext cx="515938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22" imgW="126720" imgH="177480" progId="Equation.DSMT4">
                  <p:embed/>
                </p:oleObj>
              </mc:Choice>
              <mc:Fallback>
                <p:oleObj name="Equation" r:id="rId22" imgW="126720" imgH="177480" progId="Equation.DSMT4">
                  <p:embed/>
                  <p:pic>
                    <p:nvPicPr>
                      <p:cNvPr id="34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88510" y="5052094"/>
                        <a:ext cx="515938" cy="465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8779133"/>
              </p:ext>
            </p:extLst>
          </p:nvPr>
        </p:nvGraphicFramePr>
        <p:xfrm>
          <a:off x="7178675" y="5661248"/>
          <a:ext cx="515938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24" imgW="126720" imgH="164880" progId="Equation.DSMT4">
                  <p:embed/>
                </p:oleObj>
              </mc:Choice>
              <mc:Fallback>
                <p:oleObj name="Equation" r:id="rId24" imgW="126720" imgH="164880" progId="Equation.DSMT4">
                  <p:embed/>
                  <p:pic>
                    <p:nvPicPr>
                      <p:cNvPr id="35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78675" y="5661248"/>
                        <a:ext cx="515938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0374584"/>
              </p:ext>
            </p:extLst>
          </p:nvPr>
        </p:nvGraphicFramePr>
        <p:xfrm>
          <a:off x="7203206" y="6276230"/>
          <a:ext cx="465138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26" imgW="114120" imgH="177480" progId="Equation.DSMT4">
                  <p:embed/>
                </p:oleObj>
              </mc:Choice>
              <mc:Fallback>
                <p:oleObj name="Equation" r:id="rId26" imgW="114120" imgH="177480" progId="Equation.DSMT4">
                  <p:embed/>
                  <p:pic>
                    <p:nvPicPr>
                      <p:cNvPr id="36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3206" y="6276230"/>
                        <a:ext cx="465138" cy="465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375214"/>
              </p:ext>
            </p:extLst>
          </p:nvPr>
        </p:nvGraphicFramePr>
        <p:xfrm>
          <a:off x="8113713" y="5628158"/>
          <a:ext cx="463550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28" imgW="114120" imgH="177480" progId="Equation.DSMT4">
                  <p:embed/>
                </p:oleObj>
              </mc:Choice>
              <mc:Fallback>
                <p:oleObj name="Equation" r:id="rId28" imgW="114120" imgH="177480" progId="Equation.DSMT4">
                  <p:embed/>
                  <p:pic>
                    <p:nvPicPr>
                      <p:cNvPr id="37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13713" y="5628158"/>
                        <a:ext cx="463550" cy="465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5819664"/>
              </p:ext>
            </p:extLst>
          </p:nvPr>
        </p:nvGraphicFramePr>
        <p:xfrm>
          <a:off x="8109521" y="6237312"/>
          <a:ext cx="422919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30" imgW="164880" imgH="164880" progId="Equation.DSMT4">
                  <p:embed/>
                </p:oleObj>
              </mc:Choice>
              <mc:Fallback>
                <p:oleObj name="Equation" r:id="rId30" imgW="164880" imgH="164880" progId="Equation.DSMT4">
                  <p:embed/>
                  <p:pic>
                    <p:nvPicPr>
                      <p:cNvPr id="38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09521" y="6237312"/>
                        <a:ext cx="422919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1193991"/>
              </p:ext>
            </p:extLst>
          </p:nvPr>
        </p:nvGraphicFramePr>
        <p:xfrm>
          <a:off x="1874952" y="5100424"/>
          <a:ext cx="1980768" cy="506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Equation" r:id="rId32" imgW="660240" imgH="164880" progId="Equation.DSMT4">
                  <p:embed/>
                </p:oleObj>
              </mc:Choice>
              <mc:Fallback>
                <p:oleObj name="Equation" r:id="rId32" imgW="660240" imgH="164880" progId="Equation.DSMT4">
                  <p:embed/>
                  <p:pic>
                    <p:nvPicPr>
                      <p:cNvPr id="39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4952" y="5100424"/>
                        <a:ext cx="1980768" cy="506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323529" y="5661248"/>
            <a:ext cx="62449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100" dirty="0">
                <a:solidFill>
                  <a:srgbClr val="FF0000"/>
                </a:solidFill>
              </a:rPr>
              <a:t>The number of toothpicks used to equal to the number of  triangles times “2” and then plus one</a:t>
            </a:r>
          </a:p>
        </p:txBody>
      </p:sp>
      <p:sp>
        <p:nvSpPr>
          <p:cNvPr id="41" name="Text Box 5"/>
          <p:cNvSpPr txBox="1">
            <a:spLocks noChangeArrowheads="1"/>
          </p:cNvSpPr>
          <p:nvPr/>
        </p:nvSpPr>
        <p:spPr bwMode="auto">
          <a:xfrm>
            <a:off x="8706" y="6613525"/>
            <a:ext cx="40592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34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20160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"/>
          <p:cNvGrpSpPr>
            <a:grpSpLocks noChangeAspect="1"/>
          </p:cNvGrpSpPr>
          <p:nvPr/>
        </p:nvGrpSpPr>
        <p:grpSpPr bwMode="auto">
          <a:xfrm>
            <a:off x="713809" y="1051560"/>
            <a:ext cx="5293713" cy="5229069"/>
            <a:chOff x="612" y="1293"/>
            <a:chExt cx="2948" cy="2912"/>
          </a:xfrm>
        </p:grpSpPr>
        <p:sp>
          <p:nvSpPr>
            <p:cNvPr id="5" name="AutoShape 4"/>
            <p:cNvSpPr>
              <a:spLocks noChangeAspect="1" noChangeArrowheads="1" noTextEdit="1"/>
            </p:cNvSpPr>
            <p:nvPr/>
          </p:nvSpPr>
          <p:spPr bwMode="auto">
            <a:xfrm>
              <a:off x="612" y="1298"/>
              <a:ext cx="2948" cy="2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614" y="1303"/>
              <a:ext cx="2944" cy="2897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 flipV="1">
              <a:off x="1268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 flipV="1">
              <a:off x="1270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 flipV="1">
              <a:off x="1594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 flipV="1">
              <a:off x="1596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 flipV="1">
              <a:off x="1920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 flipV="1">
              <a:off x="1922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 flipV="1">
              <a:off x="2248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 flipV="1">
              <a:off x="2250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" name="Line 15"/>
            <p:cNvSpPr>
              <a:spLocks noChangeShapeType="1"/>
            </p:cNvSpPr>
            <p:nvPr/>
          </p:nvSpPr>
          <p:spPr bwMode="auto">
            <a:xfrm flipV="1">
              <a:off x="2574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" name="Line 16"/>
            <p:cNvSpPr>
              <a:spLocks noChangeShapeType="1"/>
            </p:cNvSpPr>
            <p:nvPr/>
          </p:nvSpPr>
          <p:spPr bwMode="auto">
            <a:xfrm flipV="1">
              <a:off x="2576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" name="Line 17"/>
            <p:cNvSpPr>
              <a:spLocks noChangeShapeType="1"/>
            </p:cNvSpPr>
            <p:nvPr/>
          </p:nvSpPr>
          <p:spPr bwMode="auto">
            <a:xfrm flipV="1">
              <a:off x="2900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8" name="Line 18"/>
            <p:cNvSpPr>
              <a:spLocks noChangeShapeType="1"/>
            </p:cNvSpPr>
            <p:nvPr/>
          </p:nvSpPr>
          <p:spPr bwMode="auto">
            <a:xfrm flipV="1">
              <a:off x="2902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 flipV="1">
              <a:off x="3228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" name="Line 20"/>
            <p:cNvSpPr>
              <a:spLocks noChangeShapeType="1"/>
            </p:cNvSpPr>
            <p:nvPr/>
          </p:nvSpPr>
          <p:spPr bwMode="auto">
            <a:xfrm flipV="1">
              <a:off x="3230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" name="Line 21"/>
            <p:cNvSpPr>
              <a:spLocks noChangeShapeType="1"/>
            </p:cNvSpPr>
            <p:nvPr/>
          </p:nvSpPr>
          <p:spPr bwMode="auto">
            <a:xfrm>
              <a:off x="616" y="3548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" name="Line 22"/>
            <p:cNvSpPr>
              <a:spLocks noChangeShapeType="1"/>
            </p:cNvSpPr>
            <p:nvPr/>
          </p:nvSpPr>
          <p:spPr bwMode="auto">
            <a:xfrm>
              <a:off x="616" y="3553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3" name="Line 23"/>
            <p:cNvSpPr>
              <a:spLocks noChangeShapeType="1"/>
            </p:cNvSpPr>
            <p:nvPr/>
          </p:nvSpPr>
          <p:spPr bwMode="auto">
            <a:xfrm>
              <a:off x="616" y="3226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" name="Line 24"/>
            <p:cNvSpPr>
              <a:spLocks noChangeShapeType="1"/>
            </p:cNvSpPr>
            <p:nvPr/>
          </p:nvSpPr>
          <p:spPr bwMode="auto">
            <a:xfrm>
              <a:off x="616" y="3231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" name="Line 25"/>
            <p:cNvSpPr>
              <a:spLocks noChangeShapeType="1"/>
            </p:cNvSpPr>
            <p:nvPr/>
          </p:nvSpPr>
          <p:spPr bwMode="auto">
            <a:xfrm>
              <a:off x="616" y="2905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" name="Line 26"/>
            <p:cNvSpPr>
              <a:spLocks noChangeShapeType="1"/>
            </p:cNvSpPr>
            <p:nvPr/>
          </p:nvSpPr>
          <p:spPr bwMode="auto">
            <a:xfrm>
              <a:off x="616" y="2910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" name="Line 27"/>
            <p:cNvSpPr>
              <a:spLocks noChangeShapeType="1"/>
            </p:cNvSpPr>
            <p:nvPr/>
          </p:nvSpPr>
          <p:spPr bwMode="auto">
            <a:xfrm>
              <a:off x="616" y="2588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" name="Line 28"/>
            <p:cNvSpPr>
              <a:spLocks noChangeShapeType="1"/>
            </p:cNvSpPr>
            <p:nvPr/>
          </p:nvSpPr>
          <p:spPr bwMode="auto">
            <a:xfrm>
              <a:off x="616" y="2593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" name="Line 29"/>
            <p:cNvSpPr>
              <a:spLocks noChangeShapeType="1"/>
            </p:cNvSpPr>
            <p:nvPr/>
          </p:nvSpPr>
          <p:spPr bwMode="auto">
            <a:xfrm>
              <a:off x="616" y="2267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0" name="Line 30"/>
            <p:cNvSpPr>
              <a:spLocks noChangeShapeType="1"/>
            </p:cNvSpPr>
            <p:nvPr/>
          </p:nvSpPr>
          <p:spPr bwMode="auto">
            <a:xfrm>
              <a:off x="616" y="2272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1" name="Line 31"/>
            <p:cNvSpPr>
              <a:spLocks noChangeShapeType="1"/>
            </p:cNvSpPr>
            <p:nvPr/>
          </p:nvSpPr>
          <p:spPr bwMode="auto">
            <a:xfrm>
              <a:off x="616" y="1946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2" name="Line 32"/>
            <p:cNvSpPr>
              <a:spLocks noChangeShapeType="1"/>
            </p:cNvSpPr>
            <p:nvPr/>
          </p:nvSpPr>
          <p:spPr bwMode="auto">
            <a:xfrm>
              <a:off x="616" y="1950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3" name="Line 33"/>
            <p:cNvSpPr>
              <a:spLocks noChangeShapeType="1"/>
            </p:cNvSpPr>
            <p:nvPr/>
          </p:nvSpPr>
          <p:spPr bwMode="auto">
            <a:xfrm>
              <a:off x="616" y="1624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4" name="Line 34"/>
            <p:cNvSpPr>
              <a:spLocks noChangeShapeType="1"/>
            </p:cNvSpPr>
            <p:nvPr/>
          </p:nvSpPr>
          <p:spPr bwMode="auto">
            <a:xfrm>
              <a:off x="616" y="1629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" name="Line 35"/>
            <p:cNvSpPr>
              <a:spLocks noChangeShapeType="1"/>
            </p:cNvSpPr>
            <p:nvPr/>
          </p:nvSpPr>
          <p:spPr bwMode="auto">
            <a:xfrm>
              <a:off x="616" y="3864"/>
              <a:ext cx="2942" cy="0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6" name="Line 36"/>
            <p:cNvSpPr>
              <a:spLocks noChangeShapeType="1"/>
            </p:cNvSpPr>
            <p:nvPr/>
          </p:nvSpPr>
          <p:spPr bwMode="auto">
            <a:xfrm>
              <a:off x="616" y="3869"/>
              <a:ext cx="2942" cy="0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" name="Line 37"/>
            <p:cNvSpPr>
              <a:spLocks noChangeShapeType="1"/>
            </p:cNvSpPr>
            <p:nvPr/>
          </p:nvSpPr>
          <p:spPr bwMode="auto">
            <a:xfrm>
              <a:off x="616" y="3874"/>
              <a:ext cx="2942" cy="0"/>
            </a:xfrm>
            <a:prstGeom prst="line">
              <a:avLst/>
            </a:prstGeom>
            <a:noFill/>
            <a:ln w="25400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8" name="Rectangle 39"/>
            <p:cNvSpPr>
              <a:spLocks noChangeArrowheads="1"/>
            </p:cNvSpPr>
            <p:nvPr/>
          </p:nvSpPr>
          <p:spPr bwMode="auto">
            <a:xfrm>
              <a:off x="3517" y="3730"/>
              <a:ext cx="3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1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Times New Roman" pitchFamily="18" charset="0"/>
                  <a:cs typeface="Arial" pitchFamily="34" charset="0"/>
                </a:rPr>
                <a:t>x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Freeform 40"/>
            <p:cNvSpPr>
              <a:spLocks/>
            </p:cNvSpPr>
            <p:nvPr/>
          </p:nvSpPr>
          <p:spPr bwMode="auto">
            <a:xfrm>
              <a:off x="3534" y="3831"/>
              <a:ext cx="20" cy="86"/>
            </a:xfrm>
            <a:custGeom>
              <a:avLst/>
              <a:gdLst>
                <a:gd name="T0" fmla="*/ 0 w 20"/>
                <a:gd name="T1" fmla="*/ 0 h 86"/>
                <a:gd name="T2" fmla="*/ 20 w 20"/>
                <a:gd name="T3" fmla="*/ 43 h 86"/>
                <a:gd name="T4" fmla="*/ 0 w 20"/>
                <a:gd name="T5" fmla="*/ 86 h 86"/>
                <a:gd name="T6" fmla="*/ 0 w 20"/>
                <a:gd name="T7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86">
                  <a:moveTo>
                    <a:pt x="0" y="0"/>
                  </a:moveTo>
                  <a:lnTo>
                    <a:pt x="20" y="43"/>
                  </a:lnTo>
                  <a:lnTo>
                    <a:pt x="0" y="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0000"/>
            </a:solidFill>
            <a:ln w="2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0" name="Line 41"/>
            <p:cNvSpPr>
              <a:spLocks noChangeShapeType="1"/>
            </p:cNvSpPr>
            <p:nvPr/>
          </p:nvSpPr>
          <p:spPr bwMode="auto">
            <a:xfrm flipV="1">
              <a:off x="938" y="1303"/>
              <a:ext cx="0" cy="2892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" name="Line 42"/>
            <p:cNvSpPr>
              <a:spLocks noChangeShapeType="1"/>
            </p:cNvSpPr>
            <p:nvPr/>
          </p:nvSpPr>
          <p:spPr bwMode="auto">
            <a:xfrm flipV="1">
              <a:off x="940" y="1303"/>
              <a:ext cx="0" cy="2892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2" name="Line 43"/>
            <p:cNvSpPr>
              <a:spLocks noChangeShapeType="1"/>
            </p:cNvSpPr>
            <p:nvPr/>
          </p:nvSpPr>
          <p:spPr bwMode="auto">
            <a:xfrm flipV="1">
              <a:off x="942" y="1303"/>
              <a:ext cx="0" cy="2892"/>
            </a:xfrm>
            <a:prstGeom prst="line">
              <a:avLst/>
            </a:prstGeom>
            <a:noFill/>
            <a:ln w="25400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3" name="Rectangle 45"/>
            <p:cNvSpPr>
              <a:spLocks noChangeArrowheads="1"/>
            </p:cNvSpPr>
            <p:nvPr/>
          </p:nvSpPr>
          <p:spPr bwMode="auto">
            <a:xfrm>
              <a:off x="968" y="1293"/>
              <a:ext cx="3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1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Times New Roman" pitchFamily="18" charset="0"/>
                  <a:cs typeface="Arial" pitchFamily="34" charset="0"/>
                </a:rPr>
                <a:t>y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Freeform 46"/>
            <p:cNvSpPr>
              <a:spLocks/>
            </p:cNvSpPr>
            <p:nvPr/>
          </p:nvSpPr>
          <p:spPr bwMode="auto">
            <a:xfrm>
              <a:off x="923" y="1308"/>
              <a:ext cx="39" cy="43"/>
            </a:xfrm>
            <a:custGeom>
              <a:avLst/>
              <a:gdLst>
                <a:gd name="T0" fmla="*/ 0 w 39"/>
                <a:gd name="T1" fmla="*/ 43 h 43"/>
                <a:gd name="T2" fmla="*/ 19 w 39"/>
                <a:gd name="T3" fmla="*/ 0 h 43"/>
                <a:gd name="T4" fmla="*/ 39 w 39"/>
                <a:gd name="T5" fmla="*/ 43 h 43"/>
                <a:gd name="T6" fmla="*/ 0 w 39"/>
                <a:gd name="T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" h="43">
                  <a:moveTo>
                    <a:pt x="0" y="43"/>
                  </a:moveTo>
                  <a:lnTo>
                    <a:pt x="19" y="0"/>
                  </a:lnTo>
                  <a:lnTo>
                    <a:pt x="39" y="43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800000"/>
            </a:solidFill>
            <a:ln w="2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5" name="Rectangle 47"/>
            <p:cNvSpPr>
              <a:spLocks noChangeArrowheads="1"/>
            </p:cNvSpPr>
            <p:nvPr/>
          </p:nvSpPr>
          <p:spPr bwMode="auto">
            <a:xfrm>
              <a:off x="614" y="1303"/>
              <a:ext cx="2944" cy="2897"/>
            </a:xfrm>
            <a:prstGeom prst="rect">
              <a:avLst/>
            </a:prstGeom>
            <a:noFill/>
            <a:ln w="4">
              <a:solidFill>
                <a:srgbClr val="8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6" name="Rectangle 48"/>
            <p:cNvSpPr>
              <a:spLocks noChangeArrowheads="1"/>
            </p:cNvSpPr>
            <p:nvPr/>
          </p:nvSpPr>
          <p:spPr bwMode="auto">
            <a:xfrm>
              <a:off x="951" y="3903"/>
              <a:ext cx="7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>
                  <a:solidFill>
                    <a:srgbClr val="000080"/>
                  </a:solidFill>
                  <a:latin typeface="Courier New" pitchFamily="49" charset="0"/>
                  <a:cs typeface="Arial" pitchFamily="34" charset="0"/>
                </a:rPr>
                <a:t>3</a:t>
              </a:r>
              <a:endParaRPr kumimoji="0" lang="en-US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itchFamily="49" charset="0"/>
                <a:cs typeface="Arial" pitchFamily="34" charset="0"/>
              </a:endParaRPr>
            </a:p>
          </p:txBody>
        </p:sp>
        <p:sp>
          <p:nvSpPr>
            <p:cNvPr id="47" name="Line 49"/>
            <p:cNvSpPr>
              <a:spLocks noChangeShapeType="1"/>
            </p:cNvSpPr>
            <p:nvPr/>
          </p:nvSpPr>
          <p:spPr bwMode="auto">
            <a:xfrm>
              <a:off x="1270" y="3850"/>
              <a:ext cx="0" cy="53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8" name="Rectangle 50"/>
            <p:cNvSpPr>
              <a:spLocks noChangeArrowheads="1"/>
            </p:cNvSpPr>
            <p:nvPr/>
          </p:nvSpPr>
          <p:spPr bwMode="auto">
            <a:xfrm>
              <a:off x="1272" y="3903"/>
              <a:ext cx="7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5</a:t>
              </a:r>
              <a:endPara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Line 51"/>
            <p:cNvSpPr>
              <a:spLocks noChangeShapeType="1"/>
            </p:cNvSpPr>
            <p:nvPr/>
          </p:nvSpPr>
          <p:spPr bwMode="auto">
            <a:xfrm>
              <a:off x="1596" y="3850"/>
              <a:ext cx="0" cy="53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0" name="Rectangle 52"/>
            <p:cNvSpPr>
              <a:spLocks noChangeArrowheads="1"/>
            </p:cNvSpPr>
            <p:nvPr/>
          </p:nvSpPr>
          <p:spPr bwMode="auto">
            <a:xfrm>
              <a:off x="1598" y="3903"/>
              <a:ext cx="7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7</a:t>
              </a:r>
              <a:endPara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Line 53"/>
            <p:cNvSpPr>
              <a:spLocks noChangeShapeType="1"/>
            </p:cNvSpPr>
            <p:nvPr/>
          </p:nvSpPr>
          <p:spPr bwMode="auto">
            <a:xfrm>
              <a:off x="1922" y="3850"/>
              <a:ext cx="0" cy="53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2" name="Rectangle 54"/>
            <p:cNvSpPr>
              <a:spLocks noChangeArrowheads="1"/>
            </p:cNvSpPr>
            <p:nvPr/>
          </p:nvSpPr>
          <p:spPr bwMode="auto">
            <a:xfrm>
              <a:off x="1924" y="3903"/>
              <a:ext cx="7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9</a:t>
              </a:r>
              <a:endPara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Line 55"/>
            <p:cNvSpPr>
              <a:spLocks noChangeShapeType="1"/>
            </p:cNvSpPr>
            <p:nvPr/>
          </p:nvSpPr>
          <p:spPr bwMode="auto">
            <a:xfrm>
              <a:off x="2250" y="3850"/>
              <a:ext cx="0" cy="53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4" name="Rectangle 56"/>
            <p:cNvSpPr>
              <a:spLocks noChangeArrowheads="1"/>
            </p:cNvSpPr>
            <p:nvPr/>
          </p:nvSpPr>
          <p:spPr bwMode="auto">
            <a:xfrm>
              <a:off x="2176" y="3903"/>
              <a:ext cx="15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11</a:t>
              </a:r>
              <a:endPara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Line 57"/>
            <p:cNvSpPr>
              <a:spLocks noChangeShapeType="1"/>
            </p:cNvSpPr>
            <p:nvPr/>
          </p:nvSpPr>
          <p:spPr bwMode="auto">
            <a:xfrm>
              <a:off x="2576" y="3850"/>
              <a:ext cx="0" cy="53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6" name="Rectangle 58"/>
            <p:cNvSpPr>
              <a:spLocks noChangeArrowheads="1"/>
            </p:cNvSpPr>
            <p:nvPr/>
          </p:nvSpPr>
          <p:spPr bwMode="auto">
            <a:xfrm>
              <a:off x="2510" y="3903"/>
              <a:ext cx="15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13</a:t>
              </a:r>
              <a:endPara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Line 59"/>
            <p:cNvSpPr>
              <a:spLocks noChangeShapeType="1"/>
            </p:cNvSpPr>
            <p:nvPr/>
          </p:nvSpPr>
          <p:spPr bwMode="auto">
            <a:xfrm>
              <a:off x="2902" y="3850"/>
              <a:ext cx="0" cy="53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8" name="Rectangle 60"/>
            <p:cNvSpPr>
              <a:spLocks noChangeArrowheads="1"/>
            </p:cNvSpPr>
            <p:nvPr/>
          </p:nvSpPr>
          <p:spPr bwMode="auto">
            <a:xfrm>
              <a:off x="2845" y="3903"/>
              <a:ext cx="15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>
                  <a:solidFill>
                    <a:srgbClr val="000080"/>
                  </a:solidFill>
                  <a:latin typeface="Courier New" pitchFamily="49" charset="0"/>
                  <a:cs typeface="Arial" pitchFamily="34" charset="0"/>
                </a:rPr>
                <a:t>15</a:t>
              </a:r>
              <a:endPara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Line 61"/>
            <p:cNvSpPr>
              <a:spLocks noChangeShapeType="1"/>
            </p:cNvSpPr>
            <p:nvPr/>
          </p:nvSpPr>
          <p:spPr bwMode="auto">
            <a:xfrm>
              <a:off x="3230" y="3850"/>
              <a:ext cx="0" cy="53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0" name="Rectangle 62"/>
            <p:cNvSpPr>
              <a:spLocks noChangeArrowheads="1"/>
            </p:cNvSpPr>
            <p:nvPr/>
          </p:nvSpPr>
          <p:spPr bwMode="auto">
            <a:xfrm>
              <a:off x="3164" y="3903"/>
              <a:ext cx="15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17</a:t>
              </a:r>
              <a:endPara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" name="Rectangle 63"/>
            <p:cNvSpPr>
              <a:spLocks noChangeArrowheads="1"/>
            </p:cNvSpPr>
            <p:nvPr/>
          </p:nvSpPr>
          <p:spPr bwMode="auto">
            <a:xfrm>
              <a:off x="832" y="3480"/>
              <a:ext cx="7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1</a:t>
              </a:r>
              <a:endPara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" name="Line 64"/>
            <p:cNvSpPr>
              <a:spLocks noChangeShapeType="1"/>
            </p:cNvSpPr>
            <p:nvPr/>
          </p:nvSpPr>
          <p:spPr bwMode="auto">
            <a:xfrm>
              <a:off x="931" y="3553"/>
              <a:ext cx="24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3" name="Rectangle 65"/>
            <p:cNvSpPr>
              <a:spLocks noChangeArrowheads="1"/>
            </p:cNvSpPr>
            <p:nvPr/>
          </p:nvSpPr>
          <p:spPr bwMode="auto">
            <a:xfrm>
              <a:off x="832" y="3158"/>
              <a:ext cx="7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2</a:t>
              </a:r>
              <a:endPara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" name="Line 66"/>
            <p:cNvSpPr>
              <a:spLocks noChangeShapeType="1"/>
            </p:cNvSpPr>
            <p:nvPr/>
          </p:nvSpPr>
          <p:spPr bwMode="auto">
            <a:xfrm>
              <a:off x="931" y="3231"/>
              <a:ext cx="24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5" name="Rectangle 67"/>
            <p:cNvSpPr>
              <a:spLocks noChangeArrowheads="1"/>
            </p:cNvSpPr>
            <p:nvPr/>
          </p:nvSpPr>
          <p:spPr bwMode="auto">
            <a:xfrm>
              <a:off x="832" y="2837"/>
              <a:ext cx="7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3</a:t>
              </a:r>
              <a:endPara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" name="Line 68"/>
            <p:cNvSpPr>
              <a:spLocks noChangeShapeType="1"/>
            </p:cNvSpPr>
            <p:nvPr/>
          </p:nvSpPr>
          <p:spPr bwMode="auto">
            <a:xfrm>
              <a:off x="931" y="2910"/>
              <a:ext cx="24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7" name="Rectangle 69"/>
            <p:cNvSpPr>
              <a:spLocks noChangeArrowheads="1"/>
            </p:cNvSpPr>
            <p:nvPr/>
          </p:nvSpPr>
          <p:spPr bwMode="auto">
            <a:xfrm>
              <a:off x="832" y="2520"/>
              <a:ext cx="7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4</a:t>
              </a:r>
              <a:endPara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" name="Line 70"/>
            <p:cNvSpPr>
              <a:spLocks noChangeShapeType="1"/>
            </p:cNvSpPr>
            <p:nvPr/>
          </p:nvSpPr>
          <p:spPr bwMode="auto">
            <a:xfrm>
              <a:off x="931" y="2593"/>
              <a:ext cx="24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9" name="Rectangle 71"/>
            <p:cNvSpPr>
              <a:spLocks noChangeArrowheads="1"/>
            </p:cNvSpPr>
            <p:nvPr/>
          </p:nvSpPr>
          <p:spPr bwMode="auto">
            <a:xfrm>
              <a:off x="832" y="2199"/>
              <a:ext cx="7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5</a:t>
              </a:r>
              <a:endPara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" name="Line 72"/>
            <p:cNvSpPr>
              <a:spLocks noChangeShapeType="1"/>
            </p:cNvSpPr>
            <p:nvPr/>
          </p:nvSpPr>
          <p:spPr bwMode="auto">
            <a:xfrm>
              <a:off x="931" y="2272"/>
              <a:ext cx="24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1" name="Rectangle 73"/>
            <p:cNvSpPr>
              <a:spLocks noChangeArrowheads="1"/>
            </p:cNvSpPr>
            <p:nvPr/>
          </p:nvSpPr>
          <p:spPr bwMode="auto">
            <a:xfrm>
              <a:off x="832" y="1877"/>
              <a:ext cx="7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6</a:t>
              </a:r>
              <a:endPara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" name="Line 74"/>
            <p:cNvSpPr>
              <a:spLocks noChangeShapeType="1"/>
            </p:cNvSpPr>
            <p:nvPr/>
          </p:nvSpPr>
          <p:spPr bwMode="auto">
            <a:xfrm>
              <a:off x="931" y="1950"/>
              <a:ext cx="24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3" name="Rectangle 75"/>
            <p:cNvSpPr>
              <a:spLocks noChangeArrowheads="1"/>
            </p:cNvSpPr>
            <p:nvPr/>
          </p:nvSpPr>
          <p:spPr bwMode="auto">
            <a:xfrm>
              <a:off x="832" y="1556"/>
              <a:ext cx="7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7</a:t>
              </a:r>
              <a:endPara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" name="Line 76"/>
            <p:cNvSpPr>
              <a:spLocks noChangeShapeType="1"/>
            </p:cNvSpPr>
            <p:nvPr/>
          </p:nvSpPr>
          <p:spPr bwMode="auto">
            <a:xfrm>
              <a:off x="931" y="1629"/>
              <a:ext cx="24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5" name="Rectangle 77"/>
            <p:cNvSpPr>
              <a:spLocks noChangeArrowheads="1"/>
            </p:cNvSpPr>
            <p:nvPr/>
          </p:nvSpPr>
          <p:spPr bwMode="auto">
            <a:xfrm>
              <a:off x="614" y="1303"/>
              <a:ext cx="2944" cy="2897"/>
            </a:xfrm>
            <a:prstGeom prst="rect">
              <a:avLst/>
            </a:prstGeom>
            <a:noFill/>
            <a:ln w="4">
              <a:solidFill>
                <a:srgbClr val="8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76" name="Oval 75"/>
          <p:cNvSpPr/>
          <p:nvPr/>
        </p:nvSpPr>
        <p:spPr>
          <a:xfrm>
            <a:off x="1281131" y="5066681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77" name="Object 7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2124246"/>
              </p:ext>
            </p:extLst>
          </p:nvPr>
        </p:nvGraphicFramePr>
        <p:xfrm>
          <a:off x="1385888" y="4909185"/>
          <a:ext cx="503237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4" imgW="342720" imgH="253800" progId="Equation.DSMT4">
                  <p:embed/>
                </p:oleObj>
              </mc:Choice>
              <mc:Fallback>
                <p:oleObj name="Equation" r:id="rId4" imgW="342720" imgH="253800" progId="Equation.DSMT4">
                  <p:embed/>
                  <p:pic>
                    <p:nvPicPr>
                      <p:cNvPr id="77" name="Object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5888" y="4909185"/>
                        <a:ext cx="503237" cy="373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" name="TextBox 77"/>
          <p:cNvSpPr txBox="1"/>
          <p:nvPr/>
        </p:nvSpPr>
        <p:spPr>
          <a:xfrm>
            <a:off x="1634247" y="509364"/>
            <a:ext cx="36968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2000" b="1" dirty="0">
                <a:solidFill>
                  <a:srgbClr val="FF0000"/>
                </a:solidFill>
              </a:rPr>
              <a:t>Tooth Picks and Triangles</a:t>
            </a:r>
          </a:p>
        </p:txBody>
      </p:sp>
      <p:sp>
        <p:nvSpPr>
          <p:cNvPr id="79" name="TextBox 78"/>
          <p:cNvSpPr txBox="1"/>
          <p:nvPr/>
        </p:nvSpPr>
        <p:spPr>
          <a:xfrm rot="16200000">
            <a:off x="-1004074" y="3250867"/>
            <a:ext cx="29418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2000" b="1" dirty="0">
                <a:solidFill>
                  <a:srgbClr val="FF0000"/>
                </a:solidFill>
              </a:rPr>
              <a:t>Number of </a:t>
            </a:r>
            <a:r>
              <a:rPr lang="en-CA" sz="2000" b="1" dirty="0" err="1">
                <a:solidFill>
                  <a:srgbClr val="FF0000"/>
                </a:solidFill>
              </a:rPr>
              <a:t>Traingles</a:t>
            </a:r>
            <a:endParaRPr lang="en-CA" sz="2000" b="1" dirty="0">
              <a:solidFill>
                <a:srgbClr val="FF0000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1706499" y="6320730"/>
            <a:ext cx="3166252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CA" sz="2000" b="1" dirty="0">
                <a:solidFill>
                  <a:srgbClr val="FF0000"/>
                </a:solidFill>
              </a:rPr>
              <a:t>Number of Toothpicks</a:t>
            </a:r>
          </a:p>
        </p:txBody>
      </p:sp>
      <p:sp>
        <p:nvSpPr>
          <p:cNvPr id="182" name="Oval 181"/>
          <p:cNvSpPr/>
          <p:nvPr/>
        </p:nvSpPr>
        <p:spPr>
          <a:xfrm>
            <a:off x="1860251" y="4518041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183" name="Object 18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2124246"/>
              </p:ext>
            </p:extLst>
          </p:nvPr>
        </p:nvGraphicFramePr>
        <p:xfrm>
          <a:off x="1947863" y="4360863"/>
          <a:ext cx="539750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6" imgW="368280" imgH="253800" progId="Equation.DSMT4">
                  <p:embed/>
                </p:oleObj>
              </mc:Choice>
              <mc:Fallback>
                <p:oleObj name="Equation" r:id="rId6" imgW="368280" imgH="253800" progId="Equation.DSMT4">
                  <p:embed/>
                  <p:pic>
                    <p:nvPicPr>
                      <p:cNvPr id="183" name="Object 1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7863" y="4360863"/>
                        <a:ext cx="539750" cy="373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" name="Oval 183"/>
          <p:cNvSpPr/>
          <p:nvPr/>
        </p:nvSpPr>
        <p:spPr>
          <a:xfrm>
            <a:off x="2439371" y="3954161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185" name="Object 18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2124246"/>
              </p:ext>
            </p:extLst>
          </p:nvPr>
        </p:nvGraphicFramePr>
        <p:xfrm>
          <a:off x="2527300" y="3797300"/>
          <a:ext cx="539750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8" imgW="368280" imgH="253800" progId="Equation.DSMT4">
                  <p:embed/>
                </p:oleObj>
              </mc:Choice>
              <mc:Fallback>
                <p:oleObj name="Equation" r:id="rId8" imgW="368280" imgH="253800" progId="Equation.DSMT4">
                  <p:embed/>
                  <p:pic>
                    <p:nvPicPr>
                      <p:cNvPr id="185" name="Object 1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7300" y="3797300"/>
                        <a:ext cx="539750" cy="373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6" name="Oval 185"/>
          <p:cNvSpPr/>
          <p:nvPr/>
        </p:nvSpPr>
        <p:spPr>
          <a:xfrm>
            <a:off x="3033731" y="3375041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187" name="Object 18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2124246"/>
              </p:ext>
            </p:extLst>
          </p:nvPr>
        </p:nvGraphicFramePr>
        <p:xfrm>
          <a:off x="3119438" y="3217863"/>
          <a:ext cx="541337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10" imgW="368280" imgH="253800" progId="Equation.DSMT4">
                  <p:embed/>
                </p:oleObj>
              </mc:Choice>
              <mc:Fallback>
                <p:oleObj name="Equation" r:id="rId10" imgW="368280" imgH="253800" progId="Equation.DSMT4">
                  <p:embed/>
                  <p:pic>
                    <p:nvPicPr>
                      <p:cNvPr id="187" name="Object 1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9438" y="3217863"/>
                        <a:ext cx="541337" cy="373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8" name="Oval 187"/>
          <p:cNvSpPr/>
          <p:nvPr/>
        </p:nvSpPr>
        <p:spPr>
          <a:xfrm>
            <a:off x="3628091" y="2795921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189" name="Object 18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2124246"/>
              </p:ext>
            </p:extLst>
          </p:nvPr>
        </p:nvGraphicFramePr>
        <p:xfrm>
          <a:off x="3676650" y="2638425"/>
          <a:ext cx="614363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12" imgW="419040" imgH="253800" progId="Equation.DSMT4">
                  <p:embed/>
                </p:oleObj>
              </mc:Choice>
              <mc:Fallback>
                <p:oleObj name="Equation" r:id="rId12" imgW="419040" imgH="253800" progId="Equation.DSMT4">
                  <p:embed/>
                  <p:pic>
                    <p:nvPicPr>
                      <p:cNvPr id="189" name="Object 1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6650" y="2638425"/>
                        <a:ext cx="614363" cy="373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0" name="Oval 189"/>
          <p:cNvSpPr/>
          <p:nvPr/>
        </p:nvSpPr>
        <p:spPr>
          <a:xfrm>
            <a:off x="4222451" y="2216801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191" name="Object 19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2124246"/>
              </p:ext>
            </p:extLst>
          </p:nvPr>
        </p:nvGraphicFramePr>
        <p:xfrm>
          <a:off x="4262438" y="2058988"/>
          <a:ext cx="633412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14" imgW="431640" imgH="253800" progId="Equation.DSMT4">
                  <p:embed/>
                </p:oleObj>
              </mc:Choice>
              <mc:Fallback>
                <p:oleObj name="Equation" r:id="rId14" imgW="431640" imgH="253800" progId="Equation.DSMT4">
                  <p:embed/>
                  <p:pic>
                    <p:nvPicPr>
                      <p:cNvPr id="191" name="Object 1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2438" y="2058988"/>
                        <a:ext cx="633412" cy="373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2" name="Oval 191"/>
          <p:cNvSpPr/>
          <p:nvPr/>
        </p:nvSpPr>
        <p:spPr>
          <a:xfrm>
            <a:off x="4816811" y="1637681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193" name="Object 19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2124246"/>
              </p:ext>
            </p:extLst>
          </p:nvPr>
        </p:nvGraphicFramePr>
        <p:xfrm>
          <a:off x="4856163" y="1479550"/>
          <a:ext cx="633412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16" imgW="431640" imgH="253800" progId="Equation.DSMT4">
                  <p:embed/>
                </p:oleObj>
              </mc:Choice>
              <mc:Fallback>
                <p:oleObj name="Equation" r:id="rId16" imgW="431640" imgH="253800" progId="Equation.DSMT4">
                  <p:embed/>
                  <p:pic>
                    <p:nvPicPr>
                      <p:cNvPr id="193" name="Object 1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6163" y="1479550"/>
                        <a:ext cx="633412" cy="373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6" name="TextBox 195"/>
          <p:cNvSpPr txBox="1"/>
          <p:nvPr/>
        </p:nvSpPr>
        <p:spPr>
          <a:xfrm>
            <a:off x="6160449" y="1066800"/>
            <a:ext cx="228142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100" dirty="0">
                <a:solidFill>
                  <a:srgbClr val="FF0000"/>
                </a:solidFill>
              </a:rPr>
              <a:t>The values form a straight line, so it is a linear function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78" grpId="0"/>
      <p:bldP spid="79" grpId="0"/>
      <p:bldP spid="80" grpId="0" animBg="1"/>
      <p:bldP spid="182" grpId="0" animBg="1"/>
      <p:bldP spid="184" grpId="0" animBg="1"/>
      <p:bldP spid="186" grpId="0" animBg="1"/>
      <p:bldP spid="188" grpId="0" animBg="1"/>
      <p:bldP spid="190" grpId="0" animBg="1"/>
      <p:bldP spid="192" grpId="0" animBg="1"/>
      <p:bldP spid="19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4272" y="129560"/>
            <a:ext cx="8735888" cy="16230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/>
              <a:t>Practice: Tiles are placed around a rectangular garden as shown. Write an equation that shows the size of the garden </a:t>
            </a:r>
            <a:r>
              <a:rPr lang="en-CA" dirty="0" err="1"/>
              <a:t>vs</a:t>
            </a:r>
            <a:r>
              <a:rPr lang="en-CA" dirty="0"/>
              <a:t> the number of tiles.  Draw a graph to show whether if it’s a linear relationship</a:t>
            </a:r>
          </a:p>
        </p:txBody>
      </p:sp>
      <p:sp>
        <p:nvSpPr>
          <p:cNvPr id="4" name="Rectangle 3"/>
          <p:cNvSpPr/>
          <p:nvPr/>
        </p:nvSpPr>
        <p:spPr>
          <a:xfrm>
            <a:off x="1101904" y="2242456"/>
            <a:ext cx="540000" cy="540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>
                <a:solidFill>
                  <a:schemeClr val="tx1"/>
                </a:solidFill>
              </a:rPr>
              <a:t>S-1</a:t>
            </a:r>
          </a:p>
        </p:txBody>
      </p:sp>
      <p:sp>
        <p:nvSpPr>
          <p:cNvPr id="5" name="Rectangle 4"/>
          <p:cNvSpPr/>
          <p:nvPr/>
        </p:nvSpPr>
        <p:spPr>
          <a:xfrm>
            <a:off x="3226200" y="2242456"/>
            <a:ext cx="1080000" cy="540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>
                <a:solidFill>
                  <a:schemeClr val="tx1"/>
                </a:solidFill>
              </a:rPr>
              <a:t>Size 2</a:t>
            </a:r>
          </a:p>
        </p:txBody>
      </p:sp>
      <p:sp>
        <p:nvSpPr>
          <p:cNvPr id="7" name="Rectangle 6"/>
          <p:cNvSpPr/>
          <p:nvPr/>
        </p:nvSpPr>
        <p:spPr>
          <a:xfrm>
            <a:off x="5818608" y="2242456"/>
            <a:ext cx="1620000" cy="540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>
                <a:solidFill>
                  <a:schemeClr val="tx1"/>
                </a:solidFill>
              </a:rPr>
              <a:t>Size 3</a:t>
            </a:r>
          </a:p>
        </p:txBody>
      </p:sp>
      <p:sp>
        <p:nvSpPr>
          <p:cNvPr id="8" name="Rectangle 7"/>
          <p:cNvSpPr/>
          <p:nvPr/>
        </p:nvSpPr>
        <p:spPr>
          <a:xfrm>
            <a:off x="1101904" y="2782456"/>
            <a:ext cx="540000" cy="54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561904" y="2242456"/>
            <a:ext cx="540000" cy="54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Rectangle 9"/>
          <p:cNvSpPr/>
          <p:nvPr/>
        </p:nvSpPr>
        <p:spPr>
          <a:xfrm>
            <a:off x="1642024" y="2242456"/>
            <a:ext cx="540000" cy="54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Rectangle 10"/>
          <p:cNvSpPr/>
          <p:nvPr/>
        </p:nvSpPr>
        <p:spPr>
          <a:xfrm>
            <a:off x="1101904" y="1702336"/>
            <a:ext cx="540000" cy="54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Rectangle 11"/>
          <p:cNvSpPr/>
          <p:nvPr/>
        </p:nvSpPr>
        <p:spPr>
          <a:xfrm>
            <a:off x="1642024" y="1702336"/>
            <a:ext cx="540000" cy="54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Rectangle 12"/>
          <p:cNvSpPr/>
          <p:nvPr/>
        </p:nvSpPr>
        <p:spPr>
          <a:xfrm>
            <a:off x="561904" y="1702336"/>
            <a:ext cx="540000" cy="54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Rectangle 13"/>
          <p:cNvSpPr/>
          <p:nvPr/>
        </p:nvSpPr>
        <p:spPr>
          <a:xfrm>
            <a:off x="561904" y="2782456"/>
            <a:ext cx="540000" cy="54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Rectangle 14"/>
          <p:cNvSpPr/>
          <p:nvPr/>
        </p:nvSpPr>
        <p:spPr>
          <a:xfrm>
            <a:off x="1642024" y="2782456"/>
            <a:ext cx="540000" cy="54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Rectangle 15"/>
          <p:cNvSpPr/>
          <p:nvPr/>
        </p:nvSpPr>
        <p:spPr>
          <a:xfrm>
            <a:off x="3226080" y="2782456"/>
            <a:ext cx="540000" cy="54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Rectangle 16"/>
          <p:cNvSpPr/>
          <p:nvPr/>
        </p:nvSpPr>
        <p:spPr>
          <a:xfrm>
            <a:off x="2686080" y="2242456"/>
            <a:ext cx="540000" cy="54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Rectangle 17"/>
          <p:cNvSpPr/>
          <p:nvPr/>
        </p:nvSpPr>
        <p:spPr>
          <a:xfrm>
            <a:off x="4306320" y="2242456"/>
            <a:ext cx="540000" cy="54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Rectangle 18"/>
          <p:cNvSpPr/>
          <p:nvPr/>
        </p:nvSpPr>
        <p:spPr>
          <a:xfrm>
            <a:off x="3226080" y="1702336"/>
            <a:ext cx="540000" cy="54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Rectangle 19"/>
          <p:cNvSpPr/>
          <p:nvPr/>
        </p:nvSpPr>
        <p:spPr>
          <a:xfrm>
            <a:off x="4306320" y="1702336"/>
            <a:ext cx="540000" cy="54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Rectangle 20"/>
          <p:cNvSpPr/>
          <p:nvPr/>
        </p:nvSpPr>
        <p:spPr>
          <a:xfrm>
            <a:off x="2686080" y="1702336"/>
            <a:ext cx="540000" cy="54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" name="Rectangle 21"/>
          <p:cNvSpPr/>
          <p:nvPr/>
        </p:nvSpPr>
        <p:spPr>
          <a:xfrm>
            <a:off x="2686080" y="2782456"/>
            <a:ext cx="540000" cy="54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Rectangle 22"/>
          <p:cNvSpPr/>
          <p:nvPr/>
        </p:nvSpPr>
        <p:spPr>
          <a:xfrm>
            <a:off x="4306320" y="2782456"/>
            <a:ext cx="540000" cy="54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" name="Rectangle 23"/>
          <p:cNvSpPr/>
          <p:nvPr/>
        </p:nvSpPr>
        <p:spPr>
          <a:xfrm>
            <a:off x="3766200" y="2782456"/>
            <a:ext cx="540000" cy="54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Rectangle 24"/>
          <p:cNvSpPr/>
          <p:nvPr/>
        </p:nvSpPr>
        <p:spPr>
          <a:xfrm>
            <a:off x="3766200" y="1702336"/>
            <a:ext cx="540000" cy="54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4" name="Rectangle 33"/>
          <p:cNvSpPr/>
          <p:nvPr/>
        </p:nvSpPr>
        <p:spPr>
          <a:xfrm>
            <a:off x="5818368" y="2782456"/>
            <a:ext cx="540000" cy="54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5" name="Rectangle 34"/>
          <p:cNvSpPr/>
          <p:nvPr/>
        </p:nvSpPr>
        <p:spPr>
          <a:xfrm>
            <a:off x="5278368" y="2242456"/>
            <a:ext cx="540000" cy="54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6" name="Rectangle 35"/>
          <p:cNvSpPr/>
          <p:nvPr/>
        </p:nvSpPr>
        <p:spPr>
          <a:xfrm>
            <a:off x="5818368" y="1702336"/>
            <a:ext cx="540000" cy="54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7" name="Rectangle 36"/>
          <p:cNvSpPr/>
          <p:nvPr/>
        </p:nvSpPr>
        <p:spPr>
          <a:xfrm>
            <a:off x="5278368" y="1702336"/>
            <a:ext cx="540000" cy="54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8" name="Rectangle 37"/>
          <p:cNvSpPr/>
          <p:nvPr/>
        </p:nvSpPr>
        <p:spPr>
          <a:xfrm>
            <a:off x="5278368" y="2782456"/>
            <a:ext cx="540000" cy="54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9" name="Rectangle 38"/>
          <p:cNvSpPr/>
          <p:nvPr/>
        </p:nvSpPr>
        <p:spPr>
          <a:xfrm>
            <a:off x="6358488" y="2782456"/>
            <a:ext cx="540000" cy="54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0" name="Rectangle 39"/>
          <p:cNvSpPr/>
          <p:nvPr/>
        </p:nvSpPr>
        <p:spPr>
          <a:xfrm>
            <a:off x="6358488" y="1702336"/>
            <a:ext cx="540000" cy="54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1" name="Rectangle 40"/>
          <p:cNvSpPr/>
          <p:nvPr/>
        </p:nvSpPr>
        <p:spPr>
          <a:xfrm>
            <a:off x="7402664" y="2242456"/>
            <a:ext cx="540000" cy="54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2" name="Rectangle 41"/>
          <p:cNvSpPr/>
          <p:nvPr/>
        </p:nvSpPr>
        <p:spPr>
          <a:xfrm>
            <a:off x="7402664" y="1702336"/>
            <a:ext cx="540000" cy="54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3" name="Rectangle 42"/>
          <p:cNvSpPr/>
          <p:nvPr/>
        </p:nvSpPr>
        <p:spPr>
          <a:xfrm>
            <a:off x="7402664" y="2782456"/>
            <a:ext cx="540000" cy="54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4" name="Rectangle 43"/>
          <p:cNvSpPr/>
          <p:nvPr/>
        </p:nvSpPr>
        <p:spPr>
          <a:xfrm>
            <a:off x="6862544" y="2782456"/>
            <a:ext cx="540000" cy="54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5" name="Rectangle 44"/>
          <p:cNvSpPr/>
          <p:nvPr/>
        </p:nvSpPr>
        <p:spPr>
          <a:xfrm>
            <a:off x="6862544" y="1702336"/>
            <a:ext cx="540000" cy="54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57" name="Object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050726"/>
              </p:ext>
            </p:extLst>
          </p:nvPr>
        </p:nvGraphicFramePr>
        <p:xfrm>
          <a:off x="323528" y="3413760"/>
          <a:ext cx="2016125" cy="34442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4" imgW="774360" imgH="1396800" progId="Equation.DSMT4">
                  <p:embed/>
                </p:oleObj>
              </mc:Choice>
              <mc:Fallback>
                <p:oleObj name="Equation" r:id="rId4" imgW="774360" imgH="1396800" progId="Equation.DSMT4">
                  <p:embed/>
                  <p:pic>
                    <p:nvPicPr>
                      <p:cNvPr id="57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3413760"/>
                        <a:ext cx="2016125" cy="344424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2211425"/>
              </p:ext>
            </p:extLst>
          </p:nvPr>
        </p:nvGraphicFramePr>
        <p:xfrm>
          <a:off x="740088" y="4033202"/>
          <a:ext cx="360363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6" imgW="88560" imgH="164880" progId="Equation.DSMT4">
                  <p:embed/>
                </p:oleObj>
              </mc:Choice>
              <mc:Fallback>
                <p:oleObj name="Equation" r:id="rId6" imgW="88560" imgH="164880" progId="Equation.DSMT4">
                  <p:embed/>
                  <p:pic>
                    <p:nvPicPr>
                      <p:cNvPr id="58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0088" y="4033202"/>
                        <a:ext cx="360363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Object 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3105353"/>
              </p:ext>
            </p:extLst>
          </p:nvPr>
        </p:nvGraphicFramePr>
        <p:xfrm>
          <a:off x="1625913" y="3981450"/>
          <a:ext cx="463550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8" imgW="114120" imgH="177480" progId="Equation.DSMT4">
                  <p:embed/>
                </p:oleObj>
              </mc:Choice>
              <mc:Fallback>
                <p:oleObj name="Equation" r:id="rId8" imgW="114120" imgH="177480" progId="Equation.DSMT4">
                  <p:embed/>
                  <p:pic>
                    <p:nvPicPr>
                      <p:cNvPr id="59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5913" y="3981450"/>
                        <a:ext cx="463550" cy="465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" name="Object 5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789892"/>
              </p:ext>
            </p:extLst>
          </p:nvPr>
        </p:nvGraphicFramePr>
        <p:xfrm>
          <a:off x="677541" y="4513262"/>
          <a:ext cx="515937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10" imgW="126720" imgH="164880" progId="Equation.DSMT4">
                  <p:embed/>
                </p:oleObj>
              </mc:Choice>
              <mc:Fallback>
                <p:oleObj name="Equation" r:id="rId10" imgW="126720" imgH="164880" progId="Equation.DSMT4">
                  <p:embed/>
                  <p:pic>
                    <p:nvPicPr>
                      <p:cNvPr id="60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541" y="4513262"/>
                        <a:ext cx="515937" cy="433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" name="Object 6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7442959"/>
              </p:ext>
            </p:extLst>
          </p:nvPr>
        </p:nvGraphicFramePr>
        <p:xfrm>
          <a:off x="1532424" y="4589463"/>
          <a:ext cx="538832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12" imgW="177480" imgH="177480" progId="Equation.DSMT4">
                  <p:embed/>
                </p:oleObj>
              </mc:Choice>
              <mc:Fallback>
                <p:oleObj name="Equation" r:id="rId12" imgW="177480" imgH="177480" progId="Equation.DSMT4">
                  <p:embed/>
                  <p:pic>
                    <p:nvPicPr>
                      <p:cNvPr id="61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2424" y="4589463"/>
                        <a:ext cx="538832" cy="465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" name="Object 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9766542"/>
              </p:ext>
            </p:extLst>
          </p:nvPr>
        </p:nvGraphicFramePr>
        <p:xfrm>
          <a:off x="704528" y="5129212"/>
          <a:ext cx="463550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14" imgW="114120" imgH="177480" progId="Equation.DSMT4">
                  <p:embed/>
                </p:oleObj>
              </mc:Choice>
              <mc:Fallback>
                <p:oleObj name="Equation" r:id="rId14" imgW="114120" imgH="177480" progId="Equation.DSMT4">
                  <p:embed/>
                  <p:pic>
                    <p:nvPicPr>
                      <p:cNvPr id="62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528" y="5129212"/>
                        <a:ext cx="463550" cy="465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791004"/>
              </p:ext>
            </p:extLst>
          </p:nvPr>
        </p:nvGraphicFramePr>
        <p:xfrm>
          <a:off x="1532424" y="5148263"/>
          <a:ext cx="474762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16" imgW="177480" imgH="164880" progId="Equation.DSMT4">
                  <p:embed/>
                </p:oleObj>
              </mc:Choice>
              <mc:Fallback>
                <p:oleObj name="Equation" r:id="rId16" imgW="177480" imgH="164880" progId="Equation.DSMT4">
                  <p:embed/>
                  <p:pic>
                    <p:nvPicPr>
                      <p:cNvPr id="63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2424" y="5148263"/>
                        <a:ext cx="474762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" name="Object 6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2695382"/>
              </p:ext>
            </p:extLst>
          </p:nvPr>
        </p:nvGraphicFramePr>
        <p:xfrm>
          <a:off x="698178" y="5665787"/>
          <a:ext cx="515938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18" imgW="126720" imgH="164880" progId="Equation.DSMT4">
                  <p:embed/>
                </p:oleObj>
              </mc:Choice>
              <mc:Fallback>
                <p:oleObj name="Equation" r:id="rId18" imgW="126720" imgH="164880" progId="Equation.DSMT4">
                  <p:embed/>
                  <p:pic>
                    <p:nvPicPr>
                      <p:cNvPr id="64" name="Object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178" y="5665787"/>
                        <a:ext cx="515938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" name="Object 6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6732956"/>
              </p:ext>
            </p:extLst>
          </p:nvPr>
        </p:nvGraphicFramePr>
        <p:xfrm>
          <a:off x="721991" y="6281737"/>
          <a:ext cx="465137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20" imgW="114120" imgH="177480" progId="Equation.DSMT4">
                  <p:embed/>
                </p:oleObj>
              </mc:Choice>
              <mc:Fallback>
                <p:oleObj name="Equation" r:id="rId20" imgW="114120" imgH="177480" progId="Equation.DSMT4">
                  <p:embed/>
                  <p:pic>
                    <p:nvPicPr>
                      <p:cNvPr id="65" name="Object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991" y="6281737"/>
                        <a:ext cx="465137" cy="465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" name="Object 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9650663"/>
              </p:ext>
            </p:extLst>
          </p:nvPr>
        </p:nvGraphicFramePr>
        <p:xfrm>
          <a:off x="1561718" y="5724525"/>
          <a:ext cx="474762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22" imgW="177480" imgH="164880" progId="Equation.DSMT4">
                  <p:embed/>
                </p:oleObj>
              </mc:Choice>
              <mc:Fallback>
                <p:oleObj name="Equation" r:id="rId22" imgW="177480" imgH="164880" progId="Equation.DSMT4">
                  <p:embed/>
                  <p:pic>
                    <p:nvPicPr>
                      <p:cNvPr id="66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1718" y="5724525"/>
                        <a:ext cx="474762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" name="Object 6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6590623"/>
              </p:ext>
            </p:extLst>
          </p:nvPr>
        </p:nvGraphicFramePr>
        <p:xfrm>
          <a:off x="1580867" y="6313512"/>
          <a:ext cx="455613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24" imgW="177480" imgH="177480" progId="Equation.DSMT4">
                  <p:embed/>
                </p:oleObj>
              </mc:Choice>
              <mc:Fallback>
                <p:oleObj name="Equation" r:id="rId24" imgW="177480" imgH="177480" progId="Equation.DSMT4">
                  <p:embed/>
                  <p:pic>
                    <p:nvPicPr>
                      <p:cNvPr id="67" name="Object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0867" y="6313512"/>
                        <a:ext cx="455613" cy="465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" name="Object 6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4237617"/>
              </p:ext>
            </p:extLst>
          </p:nvPr>
        </p:nvGraphicFramePr>
        <p:xfrm>
          <a:off x="3638951" y="3689662"/>
          <a:ext cx="2869667" cy="7756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26" imgW="672840" imgH="177480" progId="Equation.DSMT4">
                  <p:embed/>
                </p:oleObj>
              </mc:Choice>
              <mc:Fallback>
                <p:oleObj name="Equation" r:id="rId26" imgW="672840" imgH="177480" progId="Equation.DSMT4">
                  <p:embed/>
                  <p:pic>
                    <p:nvPicPr>
                      <p:cNvPr id="68" name="Object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8951" y="3689662"/>
                        <a:ext cx="2869667" cy="77565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" name="TextBox 68"/>
          <p:cNvSpPr txBox="1"/>
          <p:nvPr/>
        </p:nvSpPr>
        <p:spPr>
          <a:xfrm>
            <a:off x="2514248" y="4675624"/>
            <a:ext cx="5687776" cy="11541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2300" dirty="0">
                <a:solidFill>
                  <a:srgbClr val="FF0000"/>
                </a:solidFill>
              </a:rPr>
              <a:t>The number of tiles used to equal to the </a:t>
            </a:r>
            <a:br>
              <a:rPr lang="en-CA" sz="2300" dirty="0">
                <a:solidFill>
                  <a:srgbClr val="FF0000"/>
                </a:solidFill>
              </a:rPr>
            </a:br>
            <a:r>
              <a:rPr lang="en-CA" sz="2300" dirty="0">
                <a:solidFill>
                  <a:srgbClr val="FF0000"/>
                </a:solidFill>
              </a:rPr>
              <a:t>size of the garden times “2” and then </a:t>
            </a:r>
            <a:br>
              <a:rPr lang="en-CA" sz="2300" dirty="0">
                <a:solidFill>
                  <a:srgbClr val="FF0000"/>
                </a:solidFill>
              </a:rPr>
            </a:br>
            <a:r>
              <a:rPr lang="en-CA" sz="2300" dirty="0">
                <a:solidFill>
                  <a:srgbClr val="FF0000"/>
                </a:solidFill>
              </a:rPr>
              <a:t>plus six</a:t>
            </a:r>
          </a:p>
        </p:txBody>
      </p:sp>
      <p:sp>
        <p:nvSpPr>
          <p:cNvPr id="49" name="Text Box 5"/>
          <p:cNvSpPr txBox="1">
            <a:spLocks noChangeArrowheads="1"/>
          </p:cNvSpPr>
          <p:nvPr/>
        </p:nvSpPr>
        <p:spPr bwMode="auto">
          <a:xfrm>
            <a:off x="5003800" y="6613525"/>
            <a:ext cx="40592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28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77626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5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40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45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000"/>
                            </p:stCondLst>
                            <p:childTnLst>
                              <p:par>
                                <p:cTn id="10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500"/>
                            </p:stCondLst>
                            <p:childTnLst>
                              <p:par>
                                <p:cTn id="10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000"/>
                            </p:stCondLst>
                            <p:childTnLst>
                              <p:par>
                                <p:cTn id="1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3500"/>
                            </p:stCondLst>
                            <p:childTnLst>
                              <p:par>
                                <p:cTn id="1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4000"/>
                            </p:stCondLst>
                            <p:childTnLst>
                              <p:par>
                                <p:cTn id="1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4500"/>
                            </p:stCondLst>
                            <p:childTnLst>
                              <p:par>
                                <p:cTn id="1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5000"/>
                            </p:stCondLst>
                            <p:childTnLst>
                              <p:par>
                                <p:cTn id="1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500"/>
                            </p:stCondLst>
                            <p:childTnLst>
                              <p:par>
                                <p:cTn id="1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6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 noChangeAspect="1"/>
          </p:cNvGrpSpPr>
          <p:nvPr/>
        </p:nvGrpSpPr>
        <p:grpSpPr bwMode="auto">
          <a:xfrm>
            <a:off x="713809" y="1051560"/>
            <a:ext cx="5293713" cy="5229069"/>
            <a:chOff x="612" y="1293"/>
            <a:chExt cx="2948" cy="2912"/>
          </a:xfrm>
        </p:grpSpPr>
        <p:sp>
          <p:nvSpPr>
            <p:cNvPr id="5" name="AutoShape 4"/>
            <p:cNvSpPr>
              <a:spLocks noChangeAspect="1" noChangeArrowheads="1" noTextEdit="1"/>
            </p:cNvSpPr>
            <p:nvPr/>
          </p:nvSpPr>
          <p:spPr bwMode="auto">
            <a:xfrm>
              <a:off x="612" y="1298"/>
              <a:ext cx="2948" cy="2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614" y="1303"/>
              <a:ext cx="2944" cy="2897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 flipV="1">
              <a:off x="1268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 flipV="1">
              <a:off x="1270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 flipV="1">
              <a:off x="1594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 flipV="1">
              <a:off x="1596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 flipV="1">
              <a:off x="1920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 flipV="1">
              <a:off x="1922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 flipV="1">
              <a:off x="2248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 flipV="1">
              <a:off x="2250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" name="Line 15"/>
            <p:cNvSpPr>
              <a:spLocks noChangeShapeType="1"/>
            </p:cNvSpPr>
            <p:nvPr/>
          </p:nvSpPr>
          <p:spPr bwMode="auto">
            <a:xfrm flipV="1">
              <a:off x="2574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" name="Line 16"/>
            <p:cNvSpPr>
              <a:spLocks noChangeShapeType="1"/>
            </p:cNvSpPr>
            <p:nvPr/>
          </p:nvSpPr>
          <p:spPr bwMode="auto">
            <a:xfrm flipV="1">
              <a:off x="2576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" name="Line 17"/>
            <p:cNvSpPr>
              <a:spLocks noChangeShapeType="1"/>
            </p:cNvSpPr>
            <p:nvPr/>
          </p:nvSpPr>
          <p:spPr bwMode="auto">
            <a:xfrm flipV="1">
              <a:off x="2900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8" name="Line 18"/>
            <p:cNvSpPr>
              <a:spLocks noChangeShapeType="1"/>
            </p:cNvSpPr>
            <p:nvPr/>
          </p:nvSpPr>
          <p:spPr bwMode="auto">
            <a:xfrm flipV="1">
              <a:off x="2902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 flipV="1">
              <a:off x="3228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" name="Line 20"/>
            <p:cNvSpPr>
              <a:spLocks noChangeShapeType="1"/>
            </p:cNvSpPr>
            <p:nvPr/>
          </p:nvSpPr>
          <p:spPr bwMode="auto">
            <a:xfrm flipV="1">
              <a:off x="3230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" name="Line 21"/>
            <p:cNvSpPr>
              <a:spLocks noChangeShapeType="1"/>
            </p:cNvSpPr>
            <p:nvPr/>
          </p:nvSpPr>
          <p:spPr bwMode="auto">
            <a:xfrm>
              <a:off x="616" y="3548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" name="Line 22"/>
            <p:cNvSpPr>
              <a:spLocks noChangeShapeType="1"/>
            </p:cNvSpPr>
            <p:nvPr/>
          </p:nvSpPr>
          <p:spPr bwMode="auto">
            <a:xfrm>
              <a:off x="616" y="3553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3" name="Line 23"/>
            <p:cNvSpPr>
              <a:spLocks noChangeShapeType="1"/>
            </p:cNvSpPr>
            <p:nvPr/>
          </p:nvSpPr>
          <p:spPr bwMode="auto">
            <a:xfrm>
              <a:off x="616" y="3226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" name="Line 24"/>
            <p:cNvSpPr>
              <a:spLocks noChangeShapeType="1"/>
            </p:cNvSpPr>
            <p:nvPr/>
          </p:nvSpPr>
          <p:spPr bwMode="auto">
            <a:xfrm>
              <a:off x="616" y="3231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" name="Line 25"/>
            <p:cNvSpPr>
              <a:spLocks noChangeShapeType="1"/>
            </p:cNvSpPr>
            <p:nvPr/>
          </p:nvSpPr>
          <p:spPr bwMode="auto">
            <a:xfrm>
              <a:off x="616" y="2905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" name="Line 26"/>
            <p:cNvSpPr>
              <a:spLocks noChangeShapeType="1"/>
            </p:cNvSpPr>
            <p:nvPr/>
          </p:nvSpPr>
          <p:spPr bwMode="auto">
            <a:xfrm>
              <a:off x="616" y="2910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" name="Line 27"/>
            <p:cNvSpPr>
              <a:spLocks noChangeShapeType="1"/>
            </p:cNvSpPr>
            <p:nvPr/>
          </p:nvSpPr>
          <p:spPr bwMode="auto">
            <a:xfrm>
              <a:off x="616" y="2588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" name="Line 28"/>
            <p:cNvSpPr>
              <a:spLocks noChangeShapeType="1"/>
            </p:cNvSpPr>
            <p:nvPr/>
          </p:nvSpPr>
          <p:spPr bwMode="auto">
            <a:xfrm>
              <a:off x="616" y="2593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" name="Line 29"/>
            <p:cNvSpPr>
              <a:spLocks noChangeShapeType="1"/>
            </p:cNvSpPr>
            <p:nvPr/>
          </p:nvSpPr>
          <p:spPr bwMode="auto">
            <a:xfrm>
              <a:off x="616" y="2267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0" name="Line 30"/>
            <p:cNvSpPr>
              <a:spLocks noChangeShapeType="1"/>
            </p:cNvSpPr>
            <p:nvPr/>
          </p:nvSpPr>
          <p:spPr bwMode="auto">
            <a:xfrm>
              <a:off x="616" y="2272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1" name="Line 31"/>
            <p:cNvSpPr>
              <a:spLocks noChangeShapeType="1"/>
            </p:cNvSpPr>
            <p:nvPr/>
          </p:nvSpPr>
          <p:spPr bwMode="auto">
            <a:xfrm>
              <a:off x="616" y="1946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2" name="Line 32"/>
            <p:cNvSpPr>
              <a:spLocks noChangeShapeType="1"/>
            </p:cNvSpPr>
            <p:nvPr/>
          </p:nvSpPr>
          <p:spPr bwMode="auto">
            <a:xfrm>
              <a:off x="616" y="1950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3" name="Line 33"/>
            <p:cNvSpPr>
              <a:spLocks noChangeShapeType="1"/>
            </p:cNvSpPr>
            <p:nvPr/>
          </p:nvSpPr>
          <p:spPr bwMode="auto">
            <a:xfrm>
              <a:off x="616" y="1624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4" name="Line 34"/>
            <p:cNvSpPr>
              <a:spLocks noChangeShapeType="1"/>
            </p:cNvSpPr>
            <p:nvPr/>
          </p:nvSpPr>
          <p:spPr bwMode="auto">
            <a:xfrm>
              <a:off x="616" y="1629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" name="Line 35"/>
            <p:cNvSpPr>
              <a:spLocks noChangeShapeType="1"/>
            </p:cNvSpPr>
            <p:nvPr/>
          </p:nvSpPr>
          <p:spPr bwMode="auto">
            <a:xfrm>
              <a:off x="616" y="3864"/>
              <a:ext cx="2942" cy="0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6" name="Line 36"/>
            <p:cNvSpPr>
              <a:spLocks noChangeShapeType="1"/>
            </p:cNvSpPr>
            <p:nvPr/>
          </p:nvSpPr>
          <p:spPr bwMode="auto">
            <a:xfrm>
              <a:off x="616" y="3869"/>
              <a:ext cx="2942" cy="0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" name="Line 37"/>
            <p:cNvSpPr>
              <a:spLocks noChangeShapeType="1"/>
            </p:cNvSpPr>
            <p:nvPr/>
          </p:nvSpPr>
          <p:spPr bwMode="auto">
            <a:xfrm>
              <a:off x="616" y="3874"/>
              <a:ext cx="2942" cy="0"/>
            </a:xfrm>
            <a:prstGeom prst="line">
              <a:avLst/>
            </a:prstGeom>
            <a:noFill/>
            <a:ln w="25400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8" name="Rectangle 39"/>
            <p:cNvSpPr>
              <a:spLocks noChangeArrowheads="1"/>
            </p:cNvSpPr>
            <p:nvPr/>
          </p:nvSpPr>
          <p:spPr bwMode="auto">
            <a:xfrm>
              <a:off x="3517" y="3730"/>
              <a:ext cx="3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1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Times New Roman" pitchFamily="18" charset="0"/>
                  <a:cs typeface="Arial" pitchFamily="34" charset="0"/>
                </a:rPr>
                <a:t>x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Freeform 40"/>
            <p:cNvSpPr>
              <a:spLocks/>
            </p:cNvSpPr>
            <p:nvPr/>
          </p:nvSpPr>
          <p:spPr bwMode="auto">
            <a:xfrm>
              <a:off x="3534" y="3831"/>
              <a:ext cx="20" cy="86"/>
            </a:xfrm>
            <a:custGeom>
              <a:avLst/>
              <a:gdLst>
                <a:gd name="T0" fmla="*/ 0 w 20"/>
                <a:gd name="T1" fmla="*/ 0 h 86"/>
                <a:gd name="T2" fmla="*/ 20 w 20"/>
                <a:gd name="T3" fmla="*/ 43 h 86"/>
                <a:gd name="T4" fmla="*/ 0 w 20"/>
                <a:gd name="T5" fmla="*/ 86 h 86"/>
                <a:gd name="T6" fmla="*/ 0 w 20"/>
                <a:gd name="T7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86">
                  <a:moveTo>
                    <a:pt x="0" y="0"/>
                  </a:moveTo>
                  <a:lnTo>
                    <a:pt x="20" y="43"/>
                  </a:lnTo>
                  <a:lnTo>
                    <a:pt x="0" y="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0000"/>
            </a:solidFill>
            <a:ln w="2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0" name="Line 41"/>
            <p:cNvSpPr>
              <a:spLocks noChangeShapeType="1"/>
            </p:cNvSpPr>
            <p:nvPr/>
          </p:nvSpPr>
          <p:spPr bwMode="auto">
            <a:xfrm flipV="1">
              <a:off x="938" y="1303"/>
              <a:ext cx="0" cy="2892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" name="Line 42"/>
            <p:cNvSpPr>
              <a:spLocks noChangeShapeType="1"/>
            </p:cNvSpPr>
            <p:nvPr/>
          </p:nvSpPr>
          <p:spPr bwMode="auto">
            <a:xfrm flipV="1">
              <a:off x="940" y="1303"/>
              <a:ext cx="0" cy="2892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2" name="Line 43"/>
            <p:cNvSpPr>
              <a:spLocks noChangeShapeType="1"/>
            </p:cNvSpPr>
            <p:nvPr/>
          </p:nvSpPr>
          <p:spPr bwMode="auto">
            <a:xfrm flipV="1">
              <a:off x="942" y="1303"/>
              <a:ext cx="0" cy="2892"/>
            </a:xfrm>
            <a:prstGeom prst="line">
              <a:avLst/>
            </a:prstGeom>
            <a:noFill/>
            <a:ln w="25400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3" name="Rectangle 45"/>
            <p:cNvSpPr>
              <a:spLocks noChangeArrowheads="1"/>
            </p:cNvSpPr>
            <p:nvPr/>
          </p:nvSpPr>
          <p:spPr bwMode="auto">
            <a:xfrm>
              <a:off x="968" y="1293"/>
              <a:ext cx="3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1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Times New Roman" pitchFamily="18" charset="0"/>
                  <a:cs typeface="Arial" pitchFamily="34" charset="0"/>
                </a:rPr>
                <a:t>y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Freeform 46"/>
            <p:cNvSpPr>
              <a:spLocks/>
            </p:cNvSpPr>
            <p:nvPr/>
          </p:nvSpPr>
          <p:spPr bwMode="auto">
            <a:xfrm>
              <a:off x="923" y="1308"/>
              <a:ext cx="39" cy="43"/>
            </a:xfrm>
            <a:custGeom>
              <a:avLst/>
              <a:gdLst>
                <a:gd name="T0" fmla="*/ 0 w 39"/>
                <a:gd name="T1" fmla="*/ 43 h 43"/>
                <a:gd name="T2" fmla="*/ 19 w 39"/>
                <a:gd name="T3" fmla="*/ 0 h 43"/>
                <a:gd name="T4" fmla="*/ 39 w 39"/>
                <a:gd name="T5" fmla="*/ 43 h 43"/>
                <a:gd name="T6" fmla="*/ 0 w 39"/>
                <a:gd name="T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" h="43">
                  <a:moveTo>
                    <a:pt x="0" y="43"/>
                  </a:moveTo>
                  <a:lnTo>
                    <a:pt x="19" y="0"/>
                  </a:lnTo>
                  <a:lnTo>
                    <a:pt x="39" y="43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800000"/>
            </a:solidFill>
            <a:ln w="2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5" name="Rectangle 47"/>
            <p:cNvSpPr>
              <a:spLocks noChangeArrowheads="1"/>
            </p:cNvSpPr>
            <p:nvPr/>
          </p:nvSpPr>
          <p:spPr bwMode="auto">
            <a:xfrm>
              <a:off x="614" y="1303"/>
              <a:ext cx="2944" cy="2897"/>
            </a:xfrm>
            <a:prstGeom prst="rect">
              <a:avLst/>
            </a:prstGeom>
            <a:noFill/>
            <a:ln w="4">
              <a:solidFill>
                <a:srgbClr val="8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6" name="Rectangle 48"/>
            <p:cNvSpPr>
              <a:spLocks noChangeArrowheads="1"/>
            </p:cNvSpPr>
            <p:nvPr/>
          </p:nvSpPr>
          <p:spPr bwMode="auto">
            <a:xfrm>
              <a:off x="951" y="3903"/>
              <a:ext cx="7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>
                  <a:solidFill>
                    <a:srgbClr val="000080"/>
                  </a:solidFill>
                  <a:latin typeface="Courier New" pitchFamily="49" charset="0"/>
                  <a:cs typeface="Arial" pitchFamily="34" charset="0"/>
                </a:rPr>
                <a:t>1</a:t>
              </a:r>
              <a:endParaRPr kumimoji="0" lang="en-US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itchFamily="49" charset="0"/>
                <a:cs typeface="Arial" pitchFamily="34" charset="0"/>
              </a:endParaRPr>
            </a:p>
          </p:txBody>
        </p:sp>
        <p:sp>
          <p:nvSpPr>
            <p:cNvPr id="47" name="Line 49"/>
            <p:cNvSpPr>
              <a:spLocks noChangeShapeType="1"/>
            </p:cNvSpPr>
            <p:nvPr/>
          </p:nvSpPr>
          <p:spPr bwMode="auto">
            <a:xfrm>
              <a:off x="1270" y="3850"/>
              <a:ext cx="0" cy="53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8" name="Rectangle 50"/>
            <p:cNvSpPr>
              <a:spLocks noChangeArrowheads="1"/>
            </p:cNvSpPr>
            <p:nvPr/>
          </p:nvSpPr>
          <p:spPr bwMode="auto">
            <a:xfrm>
              <a:off x="1272" y="3903"/>
              <a:ext cx="7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2</a:t>
              </a:r>
              <a:endPara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Line 51"/>
            <p:cNvSpPr>
              <a:spLocks noChangeShapeType="1"/>
            </p:cNvSpPr>
            <p:nvPr/>
          </p:nvSpPr>
          <p:spPr bwMode="auto">
            <a:xfrm>
              <a:off x="1596" y="3850"/>
              <a:ext cx="0" cy="53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0" name="Rectangle 52"/>
            <p:cNvSpPr>
              <a:spLocks noChangeArrowheads="1"/>
            </p:cNvSpPr>
            <p:nvPr/>
          </p:nvSpPr>
          <p:spPr bwMode="auto">
            <a:xfrm>
              <a:off x="1598" y="3903"/>
              <a:ext cx="7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>
                  <a:solidFill>
                    <a:srgbClr val="000080"/>
                  </a:solidFill>
                  <a:latin typeface="Courier New" pitchFamily="49" charset="0"/>
                  <a:cs typeface="Arial" pitchFamily="34" charset="0"/>
                </a:rPr>
                <a:t>3</a:t>
              </a:r>
              <a:endPara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Line 53"/>
            <p:cNvSpPr>
              <a:spLocks noChangeShapeType="1"/>
            </p:cNvSpPr>
            <p:nvPr/>
          </p:nvSpPr>
          <p:spPr bwMode="auto">
            <a:xfrm>
              <a:off x="1922" y="3850"/>
              <a:ext cx="0" cy="53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2" name="Rectangle 54"/>
            <p:cNvSpPr>
              <a:spLocks noChangeArrowheads="1"/>
            </p:cNvSpPr>
            <p:nvPr/>
          </p:nvSpPr>
          <p:spPr bwMode="auto">
            <a:xfrm>
              <a:off x="1924" y="3903"/>
              <a:ext cx="7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>
                  <a:solidFill>
                    <a:srgbClr val="000080"/>
                  </a:solidFill>
                  <a:latin typeface="Courier New" pitchFamily="49" charset="0"/>
                  <a:cs typeface="Arial" pitchFamily="34" charset="0"/>
                </a:rPr>
                <a:t>4</a:t>
              </a:r>
              <a:endPara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Line 55"/>
            <p:cNvSpPr>
              <a:spLocks noChangeShapeType="1"/>
            </p:cNvSpPr>
            <p:nvPr/>
          </p:nvSpPr>
          <p:spPr bwMode="auto">
            <a:xfrm>
              <a:off x="2250" y="3850"/>
              <a:ext cx="0" cy="53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4" name="Rectangle 56"/>
            <p:cNvSpPr>
              <a:spLocks noChangeArrowheads="1"/>
            </p:cNvSpPr>
            <p:nvPr/>
          </p:nvSpPr>
          <p:spPr bwMode="auto">
            <a:xfrm>
              <a:off x="2176" y="3903"/>
              <a:ext cx="7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5</a:t>
              </a:r>
              <a:endPara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Line 57"/>
            <p:cNvSpPr>
              <a:spLocks noChangeShapeType="1"/>
            </p:cNvSpPr>
            <p:nvPr/>
          </p:nvSpPr>
          <p:spPr bwMode="auto">
            <a:xfrm>
              <a:off x="2576" y="3850"/>
              <a:ext cx="0" cy="53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6" name="Rectangle 58"/>
            <p:cNvSpPr>
              <a:spLocks noChangeArrowheads="1"/>
            </p:cNvSpPr>
            <p:nvPr/>
          </p:nvSpPr>
          <p:spPr bwMode="auto">
            <a:xfrm>
              <a:off x="2510" y="3903"/>
              <a:ext cx="7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6</a:t>
              </a:r>
              <a:endPara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Line 59"/>
            <p:cNvSpPr>
              <a:spLocks noChangeShapeType="1"/>
            </p:cNvSpPr>
            <p:nvPr/>
          </p:nvSpPr>
          <p:spPr bwMode="auto">
            <a:xfrm>
              <a:off x="2902" y="3850"/>
              <a:ext cx="0" cy="53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8" name="Rectangle 60"/>
            <p:cNvSpPr>
              <a:spLocks noChangeArrowheads="1"/>
            </p:cNvSpPr>
            <p:nvPr/>
          </p:nvSpPr>
          <p:spPr bwMode="auto">
            <a:xfrm>
              <a:off x="2845" y="3903"/>
              <a:ext cx="7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>
                  <a:solidFill>
                    <a:srgbClr val="000080"/>
                  </a:solidFill>
                  <a:latin typeface="Courier New" pitchFamily="49" charset="0"/>
                  <a:cs typeface="Arial" pitchFamily="34" charset="0"/>
                </a:rPr>
                <a:t>7</a:t>
              </a:r>
              <a:endPara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Line 61"/>
            <p:cNvSpPr>
              <a:spLocks noChangeShapeType="1"/>
            </p:cNvSpPr>
            <p:nvPr/>
          </p:nvSpPr>
          <p:spPr bwMode="auto">
            <a:xfrm>
              <a:off x="3230" y="3850"/>
              <a:ext cx="0" cy="53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0" name="Rectangle 62"/>
            <p:cNvSpPr>
              <a:spLocks noChangeArrowheads="1"/>
            </p:cNvSpPr>
            <p:nvPr/>
          </p:nvSpPr>
          <p:spPr bwMode="auto">
            <a:xfrm>
              <a:off x="3164" y="3903"/>
              <a:ext cx="7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8</a:t>
              </a:r>
              <a:endPara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" name="Rectangle 63"/>
            <p:cNvSpPr>
              <a:spLocks noChangeArrowheads="1"/>
            </p:cNvSpPr>
            <p:nvPr/>
          </p:nvSpPr>
          <p:spPr bwMode="auto">
            <a:xfrm>
              <a:off x="832" y="3480"/>
              <a:ext cx="7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6</a:t>
              </a:r>
              <a:endPara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" name="Line 64"/>
            <p:cNvSpPr>
              <a:spLocks noChangeShapeType="1"/>
            </p:cNvSpPr>
            <p:nvPr/>
          </p:nvSpPr>
          <p:spPr bwMode="auto">
            <a:xfrm>
              <a:off x="931" y="3553"/>
              <a:ext cx="24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3" name="Rectangle 65"/>
            <p:cNvSpPr>
              <a:spLocks noChangeArrowheads="1"/>
            </p:cNvSpPr>
            <p:nvPr/>
          </p:nvSpPr>
          <p:spPr bwMode="auto">
            <a:xfrm>
              <a:off x="832" y="3158"/>
              <a:ext cx="7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>
                  <a:solidFill>
                    <a:srgbClr val="000080"/>
                  </a:solidFill>
                  <a:latin typeface="Courier New" pitchFamily="49" charset="0"/>
                  <a:cs typeface="Arial" pitchFamily="34" charset="0"/>
                </a:rPr>
                <a:t>8</a:t>
              </a:r>
              <a:endPara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" name="Line 66"/>
            <p:cNvSpPr>
              <a:spLocks noChangeShapeType="1"/>
            </p:cNvSpPr>
            <p:nvPr/>
          </p:nvSpPr>
          <p:spPr bwMode="auto">
            <a:xfrm>
              <a:off x="931" y="3231"/>
              <a:ext cx="24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5" name="Rectangle 67"/>
            <p:cNvSpPr>
              <a:spLocks noChangeArrowheads="1"/>
            </p:cNvSpPr>
            <p:nvPr/>
          </p:nvSpPr>
          <p:spPr bwMode="auto">
            <a:xfrm>
              <a:off x="781" y="2837"/>
              <a:ext cx="15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10</a:t>
              </a:r>
              <a:endPara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" name="Line 68"/>
            <p:cNvSpPr>
              <a:spLocks noChangeShapeType="1"/>
            </p:cNvSpPr>
            <p:nvPr/>
          </p:nvSpPr>
          <p:spPr bwMode="auto">
            <a:xfrm>
              <a:off x="931" y="2910"/>
              <a:ext cx="24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7" name="Rectangle 69"/>
            <p:cNvSpPr>
              <a:spLocks noChangeArrowheads="1"/>
            </p:cNvSpPr>
            <p:nvPr/>
          </p:nvSpPr>
          <p:spPr bwMode="auto">
            <a:xfrm>
              <a:off x="781" y="2520"/>
              <a:ext cx="15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12</a:t>
              </a:r>
              <a:endPara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" name="Line 70"/>
            <p:cNvSpPr>
              <a:spLocks noChangeShapeType="1"/>
            </p:cNvSpPr>
            <p:nvPr/>
          </p:nvSpPr>
          <p:spPr bwMode="auto">
            <a:xfrm>
              <a:off x="931" y="2593"/>
              <a:ext cx="24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9" name="Rectangle 71"/>
            <p:cNvSpPr>
              <a:spLocks noChangeArrowheads="1"/>
            </p:cNvSpPr>
            <p:nvPr/>
          </p:nvSpPr>
          <p:spPr bwMode="auto">
            <a:xfrm>
              <a:off x="781" y="2199"/>
              <a:ext cx="15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>
                  <a:solidFill>
                    <a:srgbClr val="000080"/>
                  </a:solidFill>
                  <a:latin typeface="Courier New" pitchFamily="49" charset="0"/>
                  <a:cs typeface="Arial" pitchFamily="34" charset="0"/>
                </a:rPr>
                <a:t>14</a:t>
              </a:r>
              <a:endPara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" name="Line 72"/>
            <p:cNvSpPr>
              <a:spLocks noChangeShapeType="1"/>
            </p:cNvSpPr>
            <p:nvPr/>
          </p:nvSpPr>
          <p:spPr bwMode="auto">
            <a:xfrm>
              <a:off x="931" y="2272"/>
              <a:ext cx="24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1" name="Rectangle 73"/>
            <p:cNvSpPr>
              <a:spLocks noChangeArrowheads="1"/>
            </p:cNvSpPr>
            <p:nvPr/>
          </p:nvSpPr>
          <p:spPr bwMode="auto">
            <a:xfrm>
              <a:off x="790" y="1877"/>
              <a:ext cx="15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>
                  <a:solidFill>
                    <a:srgbClr val="000080"/>
                  </a:solidFill>
                  <a:latin typeface="Courier New" pitchFamily="49" charset="0"/>
                  <a:cs typeface="Arial" pitchFamily="34" charset="0"/>
                </a:rPr>
                <a:t>16</a:t>
              </a:r>
              <a:endPara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" name="Line 74"/>
            <p:cNvSpPr>
              <a:spLocks noChangeShapeType="1"/>
            </p:cNvSpPr>
            <p:nvPr/>
          </p:nvSpPr>
          <p:spPr bwMode="auto">
            <a:xfrm>
              <a:off x="931" y="1950"/>
              <a:ext cx="24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3" name="Rectangle 75"/>
            <p:cNvSpPr>
              <a:spLocks noChangeArrowheads="1"/>
            </p:cNvSpPr>
            <p:nvPr/>
          </p:nvSpPr>
          <p:spPr bwMode="auto">
            <a:xfrm>
              <a:off x="790" y="1548"/>
              <a:ext cx="15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>
                  <a:solidFill>
                    <a:srgbClr val="000080"/>
                  </a:solidFill>
                  <a:latin typeface="Courier New" pitchFamily="49" charset="0"/>
                  <a:cs typeface="Arial" pitchFamily="34" charset="0"/>
                </a:rPr>
                <a:t>18</a:t>
              </a:r>
              <a:endPara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" name="Line 76"/>
            <p:cNvSpPr>
              <a:spLocks noChangeShapeType="1"/>
            </p:cNvSpPr>
            <p:nvPr/>
          </p:nvSpPr>
          <p:spPr bwMode="auto">
            <a:xfrm>
              <a:off x="931" y="1629"/>
              <a:ext cx="24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5" name="Rectangle 77"/>
            <p:cNvSpPr>
              <a:spLocks noChangeArrowheads="1"/>
            </p:cNvSpPr>
            <p:nvPr/>
          </p:nvSpPr>
          <p:spPr bwMode="auto">
            <a:xfrm>
              <a:off x="614" y="1303"/>
              <a:ext cx="2944" cy="2897"/>
            </a:xfrm>
            <a:prstGeom prst="rect">
              <a:avLst/>
            </a:prstGeom>
            <a:noFill/>
            <a:ln w="4">
              <a:solidFill>
                <a:srgbClr val="8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76" name="Oval 75"/>
          <p:cNvSpPr/>
          <p:nvPr/>
        </p:nvSpPr>
        <p:spPr>
          <a:xfrm>
            <a:off x="1281131" y="4487561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77" name="Object 7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2124246"/>
              </p:ext>
            </p:extLst>
          </p:nvPr>
        </p:nvGraphicFramePr>
        <p:xfrm>
          <a:off x="1385888" y="4330065"/>
          <a:ext cx="503237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4" imgW="342720" imgH="253800" progId="Equation.DSMT4">
                  <p:embed/>
                </p:oleObj>
              </mc:Choice>
              <mc:Fallback>
                <p:oleObj name="Equation" r:id="rId4" imgW="342720" imgH="253800" progId="Equation.DSMT4">
                  <p:embed/>
                  <p:pic>
                    <p:nvPicPr>
                      <p:cNvPr id="77" name="Object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5888" y="4330065"/>
                        <a:ext cx="503237" cy="373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" name="TextBox 77"/>
          <p:cNvSpPr txBox="1"/>
          <p:nvPr/>
        </p:nvSpPr>
        <p:spPr>
          <a:xfrm>
            <a:off x="1360942" y="509364"/>
            <a:ext cx="42434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2000" b="1" dirty="0">
                <a:solidFill>
                  <a:srgbClr val="FF0000"/>
                </a:solidFill>
              </a:rPr>
              <a:t>Yard Size and Number of Tiles</a:t>
            </a:r>
          </a:p>
        </p:txBody>
      </p:sp>
      <p:sp>
        <p:nvSpPr>
          <p:cNvPr id="79" name="TextBox 78"/>
          <p:cNvSpPr txBox="1"/>
          <p:nvPr/>
        </p:nvSpPr>
        <p:spPr>
          <a:xfrm rot="16200000">
            <a:off x="-692290" y="3250867"/>
            <a:ext cx="23182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2000" b="1" dirty="0">
                <a:solidFill>
                  <a:srgbClr val="FF0000"/>
                </a:solidFill>
              </a:rPr>
              <a:t>Number of Tiles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2560903" y="6320730"/>
            <a:ext cx="1457450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CA" sz="2000" b="1" dirty="0">
                <a:solidFill>
                  <a:srgbClr val="FF0000"/>
                </a:solidFill>
              </a:rPr>
              <a:t>Yard Size</a:t>
            </a:r>
          </a:p>
        </p:txBody>
      </p:sp>
      <p:sp>
        <p:nvSpPr>
          <p:cNvPr id="182" name="Oval 181"/>
          <p:cNvSpPr/>
          <p:nvPr/>
        </p:nvSpPr>
        <p:spPr>
          <a:xfrm>
            <a:off x="1860251" y="3938921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183" name="Object 18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2124246"/>
              </p:ext>
            </p:extLst>
          </p:nvPr>
        </p:nvGraphicFramePr>
        <p:xfrm>
          <a:off x="1901825" y="3781425"/>
          <a:ext cx="631825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6" imgW="431640" imgH="253800" progId="Equation.DSMT4">
                  <p:embed/>
                </p:oleObj>
              </mc:Choice>
              <mc:Fallback>
                <p:oleObj name="Equation" r:id="rId6" imgW="431640" imgH="253800" progId="Equation.DSMT4">
                  <p:embed/>
                  <p:pic>
                    <p:nvPicPr>
                      <p:cNvPr id="183" name="Object 1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1825" y="3781425"/>
                        <a:ext cx="631825" cy="373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" name="Oval 183"/>
          <p:cNvSpPr/>
          <p:nvPr/>
        </p:nvSpPr>
        <p:spPr>
          <a:xfrm>
            <a:off x="2439371" y="3375041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185" name="Object 18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2124246"/>
              </p:ext>
            </p:extLst>
          </p:nvPr>
        </p:nvGraphicFramePr>
        <p:xfrm>
          <a:off x="2481263" y="3217863"/>
          <a:ext cx="633412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8" imgW="431640" imgH="253800" progId="Equation.DSMT4">
                  <p:embed/>
                </p:oleObj>
              </mc:Choice>
              <mc:Fallback>
                <p:oleObj name="Equation" r:id="rId8" imgW="431640" imgH="253800" progId="Equation.DSMT4">
                  <p:embed/>
                  <p:pic>
                    <p:nvPicPr>
                      <p:cNvPr id="185" name="Object 1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1263" y="3217863"/>
                        <a:ext cx="633412" cy="373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6" name="Oval 185"/>
          <p:cNvSpPr/>
          <p:nvPr/>
        </p:nvSpPr>
        <p:spPr>
          <a:xfrm>
            <a:off x="3033731" y="2795921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187" name="Object 18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2124246"/>
              </p:ext>
            </p:extLst>
          </p:nvPr>
        </p:nvGraphicFramePr>
        <p:xfrm>
          <a:off x="3073400" y="2638425"/>
          <a:ext cx="635000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10" imgW="431640" imgH="253800" progId="Equation.DSMT4">
                  <p:embed/>
                </p:oleObj>
              </mc:Choice>
              <mc:Fallback>
                <p:oleObj name="Equation" r:id="rId10" imgW="431640" imgH="253800" progId="Equation.DSMT4">
                  <p:embed/>
                  <p:pic>
                    <p:nvPicPr>
                      <p:cNvPr id="187" name="Object 1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3400" y="2638425"/>
                        <a:ext cx="635000" cy="373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8" name="Oval 187"/>
          <p:cNvSpPr/>
          <p:nvPr/>
        </p:nvSpPr>
        <p:spPr>
          <a:xfrm>
            <a:off x="3628091" y="2216801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189" name="Object 18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2124246"/>
              </p:ext>
            </p:extLst>
          </p:nvPr>
        </p:nvGraphicFramePr>
        <p:xfrm>
          <a:off x="3667125" y="2058988"/>
          <a:ext cx="633413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12" imgW="431640" imgH="253800" progId="Equation.DSMT4">
                  <p:embed/>
                </p:oleObj>
              </mc:Choice>
              <mc:Fallback>
                <p:oleObj name="Equation" r:id="rId12" imgW="431640" imgH="253800" progId="Equation.DSMT4">
                  <p:embed/>
                  <p:pic>
                    <p:nvPicPr>
                      <p:cNvPr id="189" name="Object 1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7125" y="2058988"/>
                        <a:ext cx="633413" cy="373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0" name="Oval 189"/>
          <p:cNvSpPr/>
          <p:nvPr/>
        </p:nvSpPr>
        <p:spPr>
          <a:xfrm>
            <a:off x="4222451" y="1637681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191" name="Object 19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2124246"/>
              </p:ext>
            </p:extLst>
          </p:nvPr>
        </p:nvGraphicFramePr>
        <p:xfrm>
          <a:off x="4262438" y="1479868"/>
          <a:ext cx="633412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14" imgW="431640" imgH="253800" progId="Equation.DSMT4">
                  <p:embed/>
                </p:oleObj>
              </mc:Choice>
              <mc:Fallback>
                <p:oleObj name="Equation" r:id="rId14" imgW="431640" imgH="253800" progId="Equation.DSMT4">
                  <p:embed/>
                  <p:pic>
                    <p:nvPicPr>
                      <p:cNvPr id="191" name="Object 1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2438" y="1479868"/>
                        <a:ext cx="633412" cy="373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2" name="Oval 191"/>
          <p:cNvSpPr/>
          <p:nvPr/>
        </p:nvSpPr>
        <p:spPr>
          <a:xfrm>
            <a:off x="4816811" y="1058561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193" name="Object 19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2124246"/>
              </p:ext>
            </p:extLst>
          </p:nvPr>
        </p:nvGraphicFramePr>
        <p:xfrm>
          <a:off x="4846638" y="900113"/>
          <a:ext cx="652462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16" imgW="444240" imgH="253800" progId="Equation.DSMT4">
                  <p:embed/>
                </p:oleObj>
              </mc:Choice>
              <mc:Fallback>
                <p:oleObj name="Equation" r:id="rId16" imgW="444240" imgH="253800" progId="Equation.DSMT4">
                  <p:embed/>
                  <p:pic>
                    <p:nvPicPr>
                      <p:cNvPr id="193" name="Object 1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6638" y="900113"/>
                        <a:ext cx="652462" cy="373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6" name="TextBox 195"/>
          <p:cNvSpPr txBox="1"/>
          <p:nvPr/>
        </p:nvSpPr>
        <p:spPr>
          <a:xfrm>
            <a:off x="6160449" y="1066800"/>
            <a:ext cx="228142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100" dirty="0">
                <a:solidFill>
                  <a:srgbClr val="FF0000"/>
                </a:solidFill>
              </a:rPr>
              <a:t>The values form a straight line, so it is a linear function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78" grpId="0"/>
      <p:bldP spid="79" grpId="0"/>
      <p:bldP spid="80" grpId="0" animBg="1"/>
      <p:bldP spid="182" grpId="0" animBg="1"/>
      <p:bldP spid="184" grpId="0" animBg="1"/>
      <p:bldP spid="186" grpId="0" animBg="1"/>
      <p:bldP spid="188" grpId="0" animBg="1"/>
      <p:bldP spid="190" grpId="0" animBg="1"/>
      <p:bldP spid="192" grpId="0" animBg="1"/>
      <p:bldP spid="19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EDEFA-4CCC-4F32-ADE4-B391B3662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27385"/>
          </a:xfrm>
        </p:spPr>
        <p:txBody>
          <a:bodyPr>
            <a:normAutofit fontScale="90000"/>
          </a:bodyPr>
          <a:lstStyle/>
          <a:p>
            <a:r>
              <a:rPr lang="en-CA" sz="2400" dirty="0"/>
              <a:t>Q: Which of the following scenarios is linear?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04F4BB-120A-4069-86E9-9D123428FD6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13345" y="677355"/>
            <a:ext cx="8654354" cy="8141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200" dirty="0"/>
              <a:t>a) A group of people are travelling in separate cars.  5 ppl requires 1 car, 10 ppl needs 2 cars, 15 needs 3 cars,  and so on.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D108888-44A3-49A4-A006-F3D7A1254F1C}"/>
              </a:ext>
            </a:extLst>
          </p:cNvPr>
          <p:cNvSpPr txBox="1">
            <a:spLocks/>
          </p:cNvSpPr>
          <p:nvPr/>
        </p:nvSpPr>
        <p:spPr>
          <a:xfrm>
            <a:off x="177997" y="2540999"/>
            <a:ext cx="8654354" cy="814111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CA" sz="2200" dirty="0"/>
              <a:t>b) A cube has a SA of 6.  Two connecting cubes has a SA of 10.  3 connecting cubes has a SA of 14.  </a:t>
            </a:r>
          </a:p>
        </p:txBody>
      </p:sp>
      <p:sp>
        <p:nvSpPr>
          <p:cNvPr id="5" name="Cube 4">
            <a:extLst>
              <a:ext uri="{FF2B5EF4-FFF2-40B4-BE49-F238E27FC236}">
                <a16:creationId xmlns:a16="http://schemas.microsoft.com/office/drawing/2014/main" id="{1D43ED04-38A3-4306-873D-77D39EFB119F}"/>
              </a:ext>
            </a:extLst>
          </p:cNvPr>
          <p:cNvSpPr/>
          <p:nvPr/>
        </p:nvSpPr>
        <p:spPr>
          <a:xfrm>
            <a:off x="641418" y="3342276"/>
            <a:ext cx="395256" cy="377558"/>
          </a:xfrm>
          <a:prstGeom prst="cube">
            <a:avLst/>
          </a:prstGeom>
          <a:solidFill>
            <a:srgbClr val="00B050">
              <a:alpha val="69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Cube 5">
            <a:extLst>
              <a:ext uri="{FF2B5EF4-FFF2-40B4-BE49-F238E27FC236}">
                <a16:creationId xmlns:a16="http://schemas.microsoft.com/office/drawing/2014/main" id="{48C8BF31-F0AF-41F8-A24E-1BFDBA6322DB}"/>
              </a:ext>
            </a:extLst>
          </p:cNvPr>
          <p:cNvSpPr/>
          <p:nvPr/>
        </p:nvSpPr>
        <p:spPr>
          <a:xfrm>
            <a:off x="1722506" y="3342276"/>
            <a:ext cx="395256" cy="377558"/>
          </a:xfrm>
          <a:prstGeom prst="cube">
            <a:avLst/>
          </a:prstGeom>
          <a:solidFill>
            <a:srgbClr val="00B050">
              <a:alpha val="69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Cube 6">
            <a:extLst>
              <a:ext uri="{FF2B5EF4-FFF2-40B4-BE49-F238E27FC236}">
                <a16:creationId xmlns:a16="http://schemas.microsoft.com/office/drawing/2014/main" id="{BA8CD9C7-5BD1-4F57-8F1D-0EE73158CFEB}"/>
              </a:ext>
            </a:extLst>
          </p:cNvPr>
          <p:cNvSpPr/>
          <p:nvPr/>
        </p:nvSpPr>
        <p:spPr>
          <a:xfrm>
            <a:off x="2024545" y="3342276"/>
            <a:ext cx="395256" cy="377558"/>
          </a:xfrm>
          <a:prstGeom prst="cube">
            <a:avLst/>
          </a:prstGeom>
          <a:solidFill>
            <a:srgbClr val="00B050">
              <a:alpha val="69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Cube 7">
            <a:extLst>
              <a:ext uri="{FF2B5EF4-FFF2-40B4-BE49-F238E27FC236}">
                <a16:creationId xmlns:a16="http://schemas.microsoft.com/office/drawing/2014/main" id="{B191FF6E-522A-4F0B-AF5D-1605FC6378FF}"/>
              </a:ext>
            </a:extLst>
          </p:cNvPr>
          <p:cNvSpPr/>
          <p:nvPr/>
        </p:nvSpPr>
        <p:spPr>
          <a:xfrm>
            <a:off x="3227384" y="3342276"/>
            <a:ext cx="395256" cy="377558"/>
          </a:xfrm>
          <a:prstGeom prst="cube">
            <a:avLst/>
          </a:prstGeom>
          <a:solidFill>
            <a:srgbClr val="00B050">
              <a:alpha val="69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Cube 8">
            <a:extLst>
              <a:ext uri="{FF2B5EF4-FFF2-40B4-BE49-F238E27FC236}">
                <a16:creationId xmlns:a16="http://schemas.microsoft.com/office/drawing/2014/main" id="{CF7DA053-AAAF-425C-9501-C461F623197D}"/>
              </a:ext>
            </a:extLst>
          </p:cNvPr>
          <p:cNvSpPr/>
          <p:nvPr/>
        </p:nvSpPr>
        <p:spPr>
          <a:xfrm>
            <a:off x="3529423" y="3342276"/>
            <a:ext cx="395256" cy="377558"/>
          </a:xfrm>
          <a:prstGeom prst="cube">
            <a:avLst/>
          </a:prstGeom>
          <a:solidFill>
            <a:srgbClr val="00B050">
              <a:alpha val="69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Cube 9">
            <a:extLst>
              <a:ext uri="{FF2B5EF4-FFF2-40B4-BE49-F238E27FC236}">
                <a16:creationId xmlns:a16="http://schemas.microsoft.com/office/drawing/2014/main" id="{98A81663-E8A7-49C1-84FF-75605F1C7093}"/>
              </a:ext>
            </a:extLst>
          </p:cNvPr>
          <p:cNvSpPr/>
          <p:nvPr/>
        </p:nvSpPr>
        <p:spPr>
          <a:xfrm>
            <a:off x="3831462" y="3342276"/>
            <a:ext cx="395256" cy="377558"/>
          </a:xfrm>
          <a:prstGeom prst="cube">
            <a:avLst/>
          </a:prstGeom>
          <a:solidFill>
            <a:srgbClr val="00B050">
              <a:alpha val="69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Cube 10">
            <a:extLst>
              <a:ext uri="{FF2B5EF4-FFF2-40B4-BE49-F238E27FC236}">
                <a16:creationId xmlns:a16="http://schemas.microsoft.com/office/drawing/2014/main" id="{32D2AA00-EB5B-456B-BB96-97F3192030ED}"/>
              </a:ext>
            </a:extLst>
          </p:cNvPr>
          <p:cNvSpPr/>
          <p:nvPr/>
        </p:nvSpPr>
        <p:spPr>
          <a:xfrm>
            <a:off x="5143996" y="3342276"/>
            <a:ext cx="395256" cy="377558"/>
          </a:xfrm>
          <a:prstGeom prst="cube">
            <a:avLst/>
          </a:prstGeom>
          <a:solidFill>
            <a:srgbClr val="00B050">
              <a:alpha val="69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Cube 11">
            <a:extLst>
              <a:ext uri="{FF2B5EF4-FFF2-40B4-BE49-F238E27FC236}">
                <a16:creationId xmlns:a16="http://schemas.microsoft.com/office/drawing/2014/main" id="{E497BFDC-EEAF-4D48-9BDF-C3E48DA91B3A}"/>
              </a:ext>
            </a:extLst>
          </p:cNvPr>
          <p:cNvSpPr/>
          <p:nvPr/>
        </p:nvSpPr>
        <p:spPr>
          <a:xfrm>
            <a:off x="5446035" y="3342276"/>
            <a:ext cx="395256" cy="377558"/>
          </a:xfrm>
          <a:prstGeom prst="cube">
            <a:avLst/>
          </a:prstGeom>
          <a:solidFill>
            <a:srgbClr val="00B050">
              <a:alpha val="69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Cube 12">
            <a:extLst>
              <a:ext uri="{FF2B5EF4-FFF2-40B4-BE49-F238E27FC236}">
                <a16:creationId xmlns:a16="http://schemas.microsoft.com/office/drawing/2014/main" id="{CDDF2205-04AF-4DD6-8BD0-2F7B486382E6}"/>
              </a:ext>
            </a:extLst>
          </p:cNvPr>
          <p:cNvSpPr/>
          <p:nvPr/>
        </p:nvSpPr>
        <p:spPr>
          <a:xfrm>
            <a:off x="5748074" y="3342276"/>
            <a:ext cx="395256" cy="377558"/>
          </a:xfrm>
          <a:prstGeom prst="cube">
            <a:avLst/>
          </a:prstGeom>
          <a:solidFill>
            <a:srgbClr val="00B050">
              <a:alpha val="69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Cube 13">
            <a:extLst>
              <a:ext uri="{FF2B5EF4-FFF2-40B4-BE49-F238E27FC236}">
                <a16:creationId xmlns:a16="http://schemas.microsoft.com/office/drawing/2014/main" id="{66CDE7A8-7465-4D78-960E-6687C144C9EC}"/>
              </a:ext>
            </a:extLst>
          </p:cNvPr>
          <p:cNvSpPr/>
          <p:nvPr/>
        </p:nvSpPr>
        <p:spPr>
          <a:xfrm>
            <a:off x="6050113" y="3342276"/>
            <a:ext cx="395256" cy="377558"/>
          </a:xfrm>
          <a:prstGeom prst="cube">
            <a:avLst/>
          </a:prstGeom>
          <a:solidFill>
            <a:srgbClr val="00B050">
              <a:alpha val="69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11858FC-86A7-4488-A702-3B3E59D34FFB}"/>
              </a:ext>
            </a:extLst>
          </p:cNvPr>
          <p:cNvSpPr txBox="1">
            <a:spLocks/>
          </p:cNvSpPr>
          <p:nvPr/>
        </p:nvSpPr>
        <p:spPr>
          <a:xfrm>
            <a:off x="177997" y="4706926"/>
            <a:ext cx="8654354" cy="814111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CA" sz="2200" dirty="0"/>
              <a:t>c) Number of sides in a polygon and how many triangles you can make inside using the vertices without overlapping the diagonals</a:t>
            </a:r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39C7EE42-3B0A-4C98-9DA6-183CABFE9BF3}"/>
              </a:ext>
            </a:extLst>
          </p:cNvPr>
          <p:cNvSpPr/>
          <p:nvPr/>
        </p:nvSpPr>
        <p:spPr>
          <a:xfrm>
            <a:off x="350982" y="5651348"/>
            <a:ext cx="840509" cy="814111"/>
          </a:xfrm>
          <a:prstGeom prst="triangle">
            <a:avLst/>
          </a:prstGeom>
          <a:solidFill>
            <a:srgbClr val="00B0F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066BE61-A85C-4EB9-94F6-5D632A549E50}"/>
              </a:ext>
            </a:extLst>
          </p:cNvPr>
          <p:cNvSpPr/>
          <p:nvPr/>
        </p:nvSpPr>
        <p:spPr>
          <a:xfrm>
            <a:off x="1805632" y="5651348"/>
            <a:ext cx="840509" cy="821182"/>
          </a:xfrm>
          <a:prstGeom prst="rect">
            <a:avLst/>
          </a:prstGeom>
          <a:solidFill>
            <a:srgbClr val="00B0F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8" name="Pentagon 27">
            <a:extLst>
              <a:ext uri="{FF2B5EF4-FFF2-40B4-BE49-F238E27FC236}">
                <a16:creationId xmlns:a16="http://schemas.microsoft.com/office/drawing/2014/main" id="{C31FBDDA-3861-4787-AEEB-938EA0925DC2}"/>
              </a:ext>
            </a:extLst>
          </p:cNvPr>
          <p:cNvSpPr/>
          <p:nvPr/>
        </p:nvSpPr>
        <p:spPr>
          <a:xfrm>
            <a:off x="3432385" y="5519874"/>
            <a:ext cx="1043710" cy="936349"/>
          </a:xfrm>
          <a:prstGeom prst="pentagon">
            <a:avLst/>
          </a:prstGeom>
          <a:solidFill>
            <a:srgbClr val="00B0F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9" name="Hexagon 28">
            <a:extLst>
              <a:ext uri="{FF2B5EF4-FFF2-40B4-BE49-F238E27FC236}">
                <a16:creationId xmlns:a16="http://schemas.microsoft.com/office/drawing/2014/main" id="{300815FD-709C-407B-A94F-110EAA06CA36}"/>
              </a:ext>
            </a:extLst>
          </p:cNvPr>
          <p:cNvSpPr/>
          <p:nvPr/>
        </p:nvSpPr>
        <p:spPr>
          <a:xfrm>
            <a:off x="5064527" y="5552577"/>
            <a:ext cx="1072322" cy="910717"/>
          </a:xfrm>
          <a:prstGeom prst="hexagon">
            <a:avLst>
              <a:gd name="adj" fmla="val 30455"/>
              <a:gd name="vf" fmla="val 115470"/>
            </a:avLst>
          </a:prstGeom>
          <a:solidFill>
            <a:srgbClr val="00B0F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9009225F-409E-4C3B-9B8D-FA1194FDE497}"/>
              </a:ext>
            </a:extLst>
          </p:cNvPr>
          <p:cNvCxnSpPr/>
          <p:nvPr/>
        </p:nvCxnSpPr>
        <p:spPr>
          <a:xfrm flipV="1">
            <a:off x="1805632" y="5651348"/>
            <a:ext cx="840509" cy="8211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8A1687D6-A0F8-42E4-8515-40F7048B07CD}"/>
              </a:ext>
            </a:extLst>
          </p:cNvPr>
          <p:cNvCxnSpPr>
            <a:cxnSpLocks/>
            <a:endCxn id="28" idx="0"/>
          </p:cNvCxnSpPr>
          <p:nvPr/>
        </p:nvCxnSpPr>
        <p:spPr>
          <a:xfrm flipV="1">
            <a:off x="3645951" y="5519874"/>
            <a:ext cx="308289" cy="936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F5EA2CE7-6104-4B78-B017-FA3346460019}"/>
              </a:ext>
            </a:extLst>
          </p:cNvPr>
          <p:cNvCxnSpPr>
            <a:cxnSpLocks/>
            <a:stCxn id="28" idx="4"/>
            <a:endCxn id="28" idx="0"/>
          </p:cNvCxnSpPr>
          <p:nvPr/>
        </p:nvCxnSpPr>
        <p:spPr>
          <a:xfrm flipH="1" flipV="1">
            <a:off x="3954240" y="5519874"/>
            <a:ext cx="322523" cy="9363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99C158E6-A921-4D5A-943C-7110E7A90CFF}"/>
              </a:ext>
            </a:extLst>
          </p:cNvPr>
          <p:cNvCxnSpPr>
            <a:cxnSpLocks/>
            <a:endCxn id="29" idx="5"/>
          </p:cNvCxnSpPr>
          <p:nvPr/>
        </p:nvCxnSpPr>
        <p:spPr>
          <a:xfrm flipV="1">
            <a:off x="5854476" y="5552577"/>
            <a:ext cx="5014" cy="903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414D668F-5DEF-4979-9322-BAE3FF599272}"/>
              </a:ext>
            </a:extLst>
          </p:cNvPr>
          <p:cNvCxnSpPr>
            <a:cxnSpLocks/>
            <a:stCxn id="29" idx="2"/>
          </p:cNvCxnSpPr>
          <p:nvPr/>
        </p:nvCxnSpPr>
        <p:spPr>
          <a:xfrm flipV="1">
            <a:off x="5341886" y="5590228"/>
            <a:ext cx="499405" cy="873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B28D1A74-0A9B-4E02-B83E-3C5F0A95528E}"/>
              </a:ext>
            </a:extLst>
          </p:cNvPr>
          <p:cNvCxnSpPr>
            <a:cxnSpLocks/>
          </p:cNvCxnSpPr>
          <p:nvPr/>
        </p:nvCxnSpPr>
        <p:spPr>
          <a:xfrm flipV="1">
            <a:off x="5358116" y="5568886"/>
            <a:ext cx="5014" cy="903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8555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en-CA" dirty="0"/>
              <a:t>II) Finding Patterns in a TOV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960112"/>
            <a:ext cx="8712968" cy="1892824"/>
          </a:xfrm>
        </p:spPr>
        <p:txBody>
          <a:bodyPr>
            <a:normAutofit lnSpcReduction="10000"/>
          </a:bodyPr>
          <a:lstStyle/>
          <a:p>
            <a:r>
              <a:rPr lang="en-CA" dirty="0"/>
              <a:t>Check if the rows are increasing at a consistent ratio</a:t>
            </a:r>
          </a:p>
          <a:p>
            <a:r>
              <a:rPr lang="en-CA" dirty="0"/>
              <a:t>If one column is increasing faster, multiply the other column by that constant</a:t>
            </a:r>
          </a:p>
          <a:p>
            <a:r>
              <a:rPr lang="en-CA" dirty="0"/>
              <a:t>Compare the new column with the right column to derive an equation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8756088"/>
              </p:ext>
            </p:extLst>
          </p:nvPr>
        </p:nvGraphicFramePr>
        <p:xfrm>
          <a:off x="2627883" y="2996952"/>
          <a:ext cx="2016125" cy="3640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4" imgW="774360" imgH="1396800" progId="Equation.DSMT4">
                  <p:embed/>
                </p:oleObj>
              </mc:Choice>
              <mc:Fallback>
                <p:oleObj name="Equation" r:id="rId4" imgW="774360" imgH="139680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883" y="2996952"/>
                        <a:ext cx="2016125" cy="36401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1085982"/>
              </p:ext>
            </p:extLst>
          </p:nvPr>
        </p:nvGraphicFramePr>
        <p:xfrm>
          <a:off x="3059683" y="3644652"/>
          <a:ext cx="360363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6" imgW="88560" imgH="164880" progId="Equation.DSMT4">
                  <p:embed/>
                </p:oleObj>
              </mc:Choice>
              <mc:Fallback>
                <p:oleObj name="Equation" r:id="rId6" imgW="88560" imgH="16488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683" y="3644652"/>
                        <a:ext cx="360363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8082765"/>
              </p:ext>
            </p:extLst>
          </p:nvPr>
        </p:nvGraphicFramePr>
        <p:xfrm>
          <a:off x="3945508" y="3684340"/>
          <a:ext cx="463550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8" imgW="114120" imgH="177480" progId="Equation.DSMT4">
                  <p:embed/>
                </p:oleObj>
              </mc:Choice>
              <mc:Fallback>
                <p:oleObj name="Equation" r:id="rId8" imgW="114120" imgH="17748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5508" y="3684340"/>
                        <a:ext cx="463550" cy="465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7121049"/>
              </p:ext>
            </p:extLst>
          </p:nvPr>
        </p:nvGraphicFramePr>
        <p:xfrm>
          <a:off x="2981896" y="4292352"/>
          <a:ext cx="515937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10" imgW="126720" imgH="164880" progId="Equation.DSMT4">
                  <p:embed/>
                </p:oleObj>
              </mc:Choice>
              <mc:Fallback>
                <p:oleObj name="Equation" r:id="rId10" imgW="126720" imgH="16488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1896" y="4292352"/>
                        <a:ext cx="515937" cy="433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3598506"/>
              </p:ext>
            </p:extLst>
          </p:nvPr>
        </p:nvGraphicFramePr>
        <p:xfrm>
          <a:off x="3945508" y="4292352"/>
          <a:ext cx="463550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12" imgW="114120" imgH="177480" progId="Equation.DSMT4">
                  <p:embed/>
                </p:oleObj>
              </mc:Choice>
              <mc:Fallback>
                <p:oleObj name="Equation" r:id="rId12" imgW="114120" imgH="17748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5508" y="4292352"/>
                        <a:ext cx="463550" cy="465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6227671"/>
              </p:ext>
            </p:extLst>
          </p:nvPr>
        </p:nvGraphicFramePr>
        <p:xfrm>
          <a:off x="3008883" y="4908302"/>
          <a:ext cx="463550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14" imgW="114120" imgH="177480" progId="Equation.DSMT4">
                  <p:embed/>
                </p:oleObj>
              </mc:Choice>
              <mc:Fallback>
                <p:oleObj name="Equation" r:id="rId14" imgW="114120" imgH="17748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8883" y="4908302"/>
                        <a:ext cx="463550" cy="465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2682110"/>
              </p:ext>
            </p:extLst>
          </p:nvPr>
        </p:nvGraphicFramePr>
        <p:xfrm>
          <a:off x="3912171" y="4835277"/>
          <a:ext cx="515937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16" imgW="126720" imgH="177480" progId="Equation.DSMT4">
                  <p:embed/>
                </p:oleObj>
              </mc:Choice>
              <mc:Fallback>
                <p:oleObj name="Equation" r:id="rId16" imgW="126720" imgH="177480" progId="Equation.DSMT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2171" y="4835277"/>
                        <a:ext cx="515937" cy="465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1813661"/>
              </p:ext>
            </p:extLst>
          </p:nvPr>
        </p:nvGraphicFramePr>
        <p:xfrm>
          <a:off x="3002533" y="5444877"/>
          <a:ext cx="515938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18" imgW="126720" imgH="164880" progId="Equation.DSMT4">
                  <p:embed/>
                </p:oleObj>
              </mc:Choice>
              <mc:Fallback>
                <p:oleObj name="Equation" r:id="rId18" imgW="126720" imgH="164880" progId="Equation.DSMT4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2533" y="5444877"/>
                        <a:ext cx="515938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1002495"/>
              </p:ext>
            </p:extLst>
          </p:nvPr>
        </p:nvGraphicFramePr>
        <p:xfrm>
          <a:off x="3026346" y="6060827"/>
          <a:ext cx="465137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20" imgW="114120" imgH="177480" progId="Equation.DSMT4">
                  <p:embed/>
                </p:oleObj>
              </mc:Choice>
              <mc:Fallback>
                <p:oleObj name="Equation" r:id="rId20" imgW="114120" imgH="177480" progId="Equation.DSMT4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6346" y="6060827"/>
                        <a:ext cx="465137" cy="465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2106370"/>
              </p:ext>
            </p:extLst>
          </p:nvPr>
        </p:nvGraphicFramePr>
        <p:xfrm>
          <a:off x="3937571" y="5411540"/>
          <a:ext cx="463550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Equation" r:id="rId22" imgW="114120" imgH="177480" progId="Equation.DSMT4">
                  <p:embed/>
                </p:oleObj>
              </mc:Choice>
              <mc:Fallback>
                <p:oleObj name="Equation" r:id="rId22" imgW="114120" imgH="177480" progId="Equation.DSMT4">
                  <p:embed/>
                  <p:pic>
                    <p:nvPicPr>
                      <p:cNvPr id="1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7571" y="5411540"/>
                        <a:ext cx="463550" cy="465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9017308"/>
              </p:ext>
            </p:extLst>
          </p:nvPr>
        </p:nvGraphicFramePr>
        <p:xfrm>
          <a:off x="3932808" y="6021140"/>
          <a:ext cx="423863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Equation" r:id="rId24" imgW="164880" imgH="164880" progId="Equation.DSMT4">
                  <p:embed/>
                </p:oleObj>
              </mc:Choice>
              <mc:Fallback>
                <p:oleObj name="Equation" r:id="rId24" imgW="164880" imgH="164880" progId="Equation.DSMT4">
                  <p:embed/>
                  <p:pic>
                    <p:nvPicPr>
                      <p:cNvPr id="14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2808" y="6021140"/>
                        <a:ext cx="423863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Freeform 15"/>
          <p:cNvSpPr/>
          <p:nvPr/>
        </p:nvSpPr>
        <p:spPr>
          <a:xfrm>
            <a:off x="4281055" y="3920836"/>
            <a:ext cx="527573" cy="581891"/>
          </a:xfrm>
          <a:custGeom>
            <a:avLst/>
            <a:gdLst>
              <a:gd name="connsiteX0" fmla="*/ 0 w 527573"/>
              <a:gd name="connsiteY0" fmla="*/ 0 h 581891"/>
              <a:gd name="connsiteX1" fmla="*/ 526472 w 527573"/>
              <a:gd name="connsiteY1" fmla="*/ 277091 h 581891"/>
              <a:gd name="connsiteX2" fmla="*/ 110836 w 527573"/>
              <a:gd name="connsiteY2" fmla="*/ 581891 h 581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7573" h="581891">
                <a:moveTo>
                  <a:pt x="0" y="0"/>
                </a:moveTo>
                <a:cubicBezTo>
                  <a:pt x="253999" y="90054"/>
                  <a:pt x="507999" y="180109"/>
                  <a:pt x="526472" y="277091"/>
                </a:cubicBezTo>
                <a:cubicBezTo>
                  <a:pt x="544945" y="374073"/>
                  <a:pt x="327890" y="477982"/>
                  <a:pt x="110836" y="581891"/>
                </a:cubicBezTo>
              </a:path>
            </a:pathLst>
          </a:custGeom>
          <a:noFill/>
          <a:ln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5331495"/>
              </p:ext>
            </p:extLst>
          </p:nvPr>
        </p:nvGraphicFramePr>
        <p:xfrm>
          <a:off x="4828207" y="3933056"/>
          <a:ext cx="535881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Equation" r:id="rId26" imgW="203040" imgH="164880" progId="Equation.DSMT4">
                  <p:embed/>
                </p:oleObj>
              </mc:Choice>
              <mc:Fallback>
                <p:oleObj name="Equation" r:id="rId26" imgW="203040" imgH="164880" progId="Equation.DSMT4">
                  <p:embed/>
                  <p:pic>
                    <p:nvPicPr>
                      <p:cNvPr id="17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8207" y="3933056"/>
                        <a:ext cx="535881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Freeform 17"/>
          <p:cNvSpPr/>
          <p:nvPr/>
        </p:nvSpPr>
        <p:spPr>
          <a:xfrm>
            <a:off x="4281055" y="4509120"/>
            <a:ext cx="527573" cy="581891"/>
          </a:xfrm>
          <a:custGeom>
            <a:avLst/>
            <a:gdLst>
              <a:gd name="connsiteX0" fmla="*/ 0 w 527573"/>
              <a:gd name="connsiteY0" fmla="*/ 0 h 581891"/>
              <a:gd name="connsiteX1" fmla="*/ 526472 w 527573"/>
              <a:gd name="connsiteY1" fmla="*/ 277091 h 581891"/>
              <a:gd name="connsiteX2" fmla="*/ 110836 w 527573"/>
              <a:gd name="connsiteY2" fmla="*/ 581891 h 581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7573" h="581891">
                <a:moveTo>
                  <a:pt x="0" y="0"/>
                </a:moveTo>
                <a:cubicBezTo>
                  <a:pt x="253999" y="90054"/>
                  <a:pt x="507999" y="180109"/>
                  <a:pt x="526472" y="277091"/>
                </a:cubicBezTo>
                <a:cubicBezTo>
                  <a:pt x="544945" y="374073"/>
                  <a:pt x="327890" y="477982"/>
                  <a:pt x="110836" y="581891"/>
                </a:cubicBezTo>
              </a:path>
            </a:pathLst>
          </a:custGeom>
          <a:noFill/>
          <a:ln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6800844"/>
              </p:ext>
            </p:extLst>
          </p:nvPr>
        </p:nvGraphicFramePr>
        <p:xfrm>
          <a:off x="4828207" y="4521340"/>
          <a:ext cx="535881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Equation" r:id="rId28" imgW="203040" imgH="164880" progId="Equation.DSMT4">
                  <p:embed/>
                </p:oleObj>
              </mc:Choice>
              <mc:Fallback>
                <p:oleObj name="Equation" r:id="rId28" imgW="203040" imgH="164880" progId="Equation.DSMT4">
                  <p:embed/>
                  <p:pic>
                    <p:nvPicPr>
                      <p:cNvPr id="19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8207" y="4521340"/>
                        <a:ext cx="535881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Freeform 19"/>
          <p:cNvSpPr/>
          <p:nvPr/>
        </p:nvSpPr>
        <p:spPr>
          <a:xfrm>
            <a:off x="4211960" y="5079357"/>
            <a:ext cx="527573" cy="581891"/>
          </a:xfrm>
          <a:custGeom>
            <a:avLst/>
            <a:gdLst>
              <a:gd name="connsiteX0" fmla="*/ 0 w 527573"/>
              <a:gd name="connsiteY0" fmla="*/ 0 h 581891"/>
              <a:gd name="connsiteX1" fmla="*/ 526472 w 527573"/>
              <a:gd name="connsiteY1" fmla="*/ 277091 h 581891"/>
              <a:gd name="connsiteX2" fmla="*/ 110836 w 527573"/>
              <a:gd name="connsiteY2" fmla="*/ 581891 h 581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7573" h="581891">
                <a:moveTo>
                  <a:pt x="0" y="0"/>
                </a:moveTo>
                <a:cubicBezTo>
                  <a:pt x="253999" y="90054"/>
                  <a:pt x="507999" y="180109"/>
                  <a:pt x="526472" y="277091"/>
                </a:cubicBezTo>
                <a:cubicBezTo>
                  <a:pt x="544945" y="374073"/>
                  <a:pt x="327890" y="477982"/>
                  <a:pt x="110836" y="581891"/>
                </a:cubicBezTo>
              </a:path>
            </a:pathLst>
          </a:custGeom>
          <a:noFill/>
          <a:ln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1600783"/>
              </p:ext>
            </p:extLst>
          </p:nvPr>
        </p:nvGraphicFramePr>
        <p:xfrm>
          <a:off x="4759112" y="5091577"/>
          <a:ext cx="535881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Equation" r:id="rId29" imgW="203040" imgH="164880" progId="Equation.DSMT4">
                  <p:embed/>
                </p:oleObj>
              </mc:Choice>
              <mc:Fallback>
                <p:oleObj name="Equation" r:id="rId29" imgW="203040" imgH="164880" progId="Equation.DSMT4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9112" y="5091577"/>
                        <a:ext cx="535881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Freeform 21"/>
          <p:cNvSpPr/>
          <p:nvPr/>
        </p:nvSpPr>
        <p:spPr>
          <a:xfrm>
            <a:off x="4281055" y="5727429"/>
            <a:ext cx="527573" cy="581891"/>
          </a:xfrm>
          <a:custGeom>
            <a:avLst/>
            <a:gdLst>
              <a:gd name="connsiteX0" fmla="*/ 0 w 527573"/>
              <a:gd name="connsiteY0" fmla="*/ 0 h 581891"/>
              <a:gd name="connsiteX1" fmla="*/ 526472 w 527573"/>
              <a:gd name="connsiteY1" fmla="*/ 277091 h 581891"/>
              <a:gd name="connsiteX2" fmla="*/ 110836 w 527573"/>
              <a:gd name="connsiteY2" fmla="*/ 581891 h 581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7573" h="581891">
                <a:moveTo>
                  <a:pt x="0" y="0"/>
                </a:moveTo>
                <a:cubicBezTo>
                  <a:pt x="253999" y="90054"/>
                  <a:pt x="507999" y="180109"/>
                  <a:pt x="526472" y="277091"/>
                </a:cubicBezTo>
                <a:cubicBezTo>
                  <a:pt x="544945" y="374073"/>
                  <a:pt x="327890" y="477982"/>
                  <a:pt x="110836" y="581891"/>
                </a:cubicBezTo>
              </a:path>
            </a:pathLst>
          </a:custGeom>
          <a:noFill/>
          <a:ln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2285800"/>
              </p:ext>
            </p:extLst>
          </p:nvPr>
        </p:nvGraphicFramePr>
        <p:xfrm>
          <a:off x="4828207" y="5739649"/>
          <a:ext cx="535881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Equation" r:id="rId30" imgW="203040" imgH="164880" progId="Equation.DSMT4">
                  <p:embed/>
                </p:oleObj>
              </mc:Choice>
              <mc:Fallback>
                <p:oleObj name="Equation" r:id="rId30" imgW="203040" imgH="164880" progId="Equation.DSMT4">
                  <p:embed/>
                  <p:pic>
                    <p:nvPicPr>
                      <p:cNvPr id="23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8207" y="5739649"/>
                        <a:ext cx="535881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Freeform 25"/>
          <p:cNvSpPr/>
          <p:nvPr/>
        </p:nvSpPr>
        <p:spPr>
          <a:xfrm flipH="1">
            <a:off x="2555776" y="3861048"/>
            <a:ext cx="527573" cy="581891"/>
          </a:xfrm>
          <a:custGeom>
            <a:avLst/>
            <a:gdLst>
              <a:gd name="connsiteX0" fmla="*/ 0 w 527573"/>
              <a:gd name="connsiteY0" fmla="*/ 0 h 581891"/>
              <a:gd name="connsiteX1" fmla="*/ 526472 w 527573"/>
              <a:gd name="connsiteY1" fmla="*/ 277091 h 581891"/>
              <a:gd name="connsiteX2" fmla="*/ 110836 w 527573"/>
              <a:gd name="connsiteY2" fmla="*/ 581891 h 581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7573" h="581891">
                <a:moveTo>
                  <a:pt x="0" y="0"/>
                </a:moveTo>
                <a:cubicBezTo>
                  <a:pt x="253999" y="90054"/>
                  <a:pt x="507999" y="180109"/>
                  <a:pt x="526472" y="277091"/>
                </a:cubicBezTo>
                <a:cubicBezTo>
                  <a:pt x="544945" y="374073"/>
                  <a:pt x="327890" y="477982"/>
                  <a:pt x="110836" y="581891"/>
                </a:cubicBezTo>
              </a:path>
            </a:pathLst>
          </a:custGeom>
          <a:noFill/>
          <a:ln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5532610"/>
              </p:ext>
            </p:extLst>
          </p:nvPr>
        </p:nvGraphicFramePr>
        <p:xfrm>
          <a:off x="2052539" y="3933056"/>
          <a:ext cx="503237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Equation" r:id="rId31" imgW="190440" imgH="164880" progId="Equation.DSMT4">
                  <p:embed/>
                </p:oleObj>
              </mc:Choice>
              <mc:Fallback>
                <p:oleObj name="Equation" r:id="rId31" imgW="190440" imgH="164880" progId="Equation.DSMT4">
                  <p:embed/>
                  <p:pic>
                    <p:nvPicPr>
                      <p:cNvPr id="27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2539" y="3933056"/>
                        <a:ext cx="503237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Freeform 27"/>
          <p:cNvSpPr/>
          <p:nvPr/>
        </p:nvSpPr>
        <p:spPr>
          <a:xfrm flipH="1">
            <a:off x="2410941" y="4509120"/>
            <a:ext cx="527573" cy="581891"/>
          </a:xfrm>
          <a:custGeom>
            <a:avLst/>
            <a:gdLst>
              <a:gd name="connsiteX0" fmla="*/ 0 w 527573"/>
              <a:gd name="connsiteY0" fmla="*/ 0 h 581891"/>
              <a:gd name="connsiteX1" fmla="*/ 526472 w 527573"/>
              <a:gd name="connsiteY1" fmla="*/ 277091 h 581891"/>
              <a:gd name="connsiteX2" fmla="*/ 110836 w 527573"/>
              <a:gd name="connsiteY2" fmla="*/ 581891 h 581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7573" h="581891">
                <a:moveTo>
                  <a:pt x="0" y="0"/>
                </a:moveTo>
                <a:cubicBezTo>
                  <a:pt x="253999" y="90054"/>
                  <a:pt x="507999" y="180109"/>
                  <a:pt x="526472" y="277091"/>
                </a:cubicBezTo>
                <a:cubicBezTo>
                  <a:pt x="544945" y="374073"/>
                  <a:pt x="327890" y="477982"/>
                  <a:pt x="110836" y="581891"/>
                </a:cubicBezTo>
              </a:path>
            </a:pathLst>
          </a:custGeom>
          <a:noFill/>
          <a:ln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6653857"/>
              </p:ext>
            </p:extLst>
          </p:nvPr>
        </p:nvGraphicFramePr>
        <p:xfrm>
          <a:off x="1907704" y="4581128"/>
          <a:ext cx="503237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name="Equation" r:id="rId33" imgW="190440" imgH="164880" progId="Equation.DSMT4">
                  <p:embed/>
                </p:oleObj>
              </mc:Choice>
              <mc:Fallback>
                <p:oleObj name="Equation" r:id="rId33" imgW="190440" imgH="164880" progId="Equation.DSMT4">
                  <p:embed/>
                  <p:pic>
                    <p:nvPicPr>
                      <p:cNvPr id="29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4581128"/>
                        <a:ext cx="503237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Freeform 29"/>
          <p:cNvSpPr/>
          <p:nvPr/>
        </p:nvSpPr>
        <p:spPr>
          <a:xfrm flipH="1">
            <a:off x="2482949" y="5085184"/>
            <a:ext cx="527573" cy="581891"/>
          </a:xfrm>
          <a:custGeom>
            <a:avLst/>
            <a:gdLst>
              <a:gd name="connsiteX0" fmla="*/ 0 w 527573"/>
              <a:gd name="connsiteY0" fmla="*/ 0 h 581891"/>
              <a:gd name="connsiteX1" fmla="*/ 526472 w 527573"/>
              <a:gd name="connsiteY1" fmla="*/ 277091 h 581891"/>
              <a:gd name="connsiteX2" fmla="*/ 110836 w 527573"/>
              <a:gd name="connsiteY2" fmla="*/ 581891 h 581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7573" h="581891">
                <a:moveTo>
                  <a:pt x="0" y="0"/>
                </a:moveTo>
                <a:cubicBezTo>
                  <a:pt x="253999" y="90054"/>
                  <a:pt x="507999" y="180109"/>
                  <a:pt x="526472" y="277091"/>
                </a:cubicBezTo>
                <a:cubicBezTo>
                  <a:pt x="544945" y="374073"/>
                  <a:pt x="327890" y="477982"/>
                  <a:pt x="110836" y="581891"/>
                </a:cubicBezTo>
              </a:path>
            </a:pathLst>
          </a:custGeom>
          <a:noFill/>
          <a:ln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2809675"/>
              </p:ext>
            </p:extLst>
          </p:nvPr>
        </p:nvGraphicFramePr>
        <p:xfrm>
          <a:off x="1979712" y="5157192"/>
          <a:ext cx="503237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name="Equation" r:id="rId34" imgW="190440" imgH="164880" progId="Equation.DSMT4">
                  <p:embed/>
                </p:oleObj>
              </mc:Choice>
              <mc:Fallback>
                <p:oleObj name="Equation" r:id="rId34" imgW="190440" imgH="164880" progId="Equation.DSMT4">
                  <p:embed/>
                  <p:pic>
                    <p:nvPicPr>
                      <p:cNvPr id="31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5157192"/>
                        <a:ext cx="503237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Freeform 31"/>
          <p:cNvSpPr/>
          <p:nvPr/>
        </p:nvSpPr>
        <p:spPr>
          <a:xfrm flipH="1">
            <a:off x="2482949" y="5727429"/>
            <a:ext cx="527573" cy="581891"/>
          </a:xfrm>
          <a:custGeom>
            <a:avLst/>
            <a:gdLst>
              <a:gd name="connsiteX0" fmla="*/ 0 w 527573"/>
              <a:gd name="connsiteY0" fmla="*/ 0 h 581891"/>
              <a:gd name="connsiteX1" fmla="*/ 526472 w 527573"/>
              <a:gd name="connsiteY1" fmla="*/ 277091 h 581891"/>
              <a:gd name="connsiteX2" fmla="*/ 110836 w 527573"/>
              <a:gd name="connsiteY2" fmla="*/ 581891 h 581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7573" h="581891">
                <a:moveTo>
                  <a:pt x="0" y="0"/>
                </a:moveTo>
                <a:cubicBezTo>
                  <a:pt x="253999" y="90054"/>
                  <a:pt x="507999" y="180109"/>
                  <a:pt x="526472" y="277091"/>
                </a:cubicBezTo>
                <a:cubicBezTo>
                  <a:pt x="544945" y="374073"/>
                  <a:pt x="327890" y="477982"/>
                  <a:pt x="110836" y="581891"/>
                </a:cubicBezTo>
              </a:path>
            </a:pathLst>
          </a:custGeom>
          <a:noFill/>
          <a:ln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6851874"/>
              </p:ext>
            </p:extLst>
          </p:nvPr>
        </p:nvGraphicFramePr>
        <p:xfrm>
          <a:off x="1979712" y="5799437"/>
          <a:ext cx="503237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name="Equation" r:id="rId35" imgW="190440" imgH="164880" progId="Equation.DSMT4">
                  <p:embed/>
                </p:oleObj>
              </mc:Choice>
              <mc:Fallback>
                <p:oleObj name="Equation" r:id="rId35" imgW="190440" imgH="164880" progId="Equation.DSMT4">
                  <p:embed/>
                  <p:pic>
                    <p:nvPicPr>
                      <p:cNvPr id="33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5799437"/>
                        <a:ext cx="503237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5762130" y="3068960"/>
            <a:ext cx="277031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Since the right column </a:t>
            </a:r>
          </a:p>
          <a:p>
            <a:r>
              <a:rPr lang="en-CA" dirty="0">
                <a:solidFill>
                  <a:srgbClr val="FF0000"/>
                </a:solidFill>
              </a:rPr>
              <a:t>is increasing TWICE as </a:t>
            </a:r>
            <a:br>
              <a:rPr lang="en-CA" dirty="0">
                <a:solidFill>
                  <a:srgbClr val="FF0000"/>
                </a:solidFill>
              </a:rPr>
            </a:br>
            <a:r>
              <a:rPr lang="en-CA" dirty="0">
                <a:solidFill>
                  <a:srgbClr val="FF0000"/>
                </a:solidFill>
              </a:rPr>
              <a:t>fast, multiply the left </a:t>
            </a:r>
            <a:br>
              <a:rPr lang="en-CA" dirty="0">
                <a:solidFill>
                  <a:srgbClr val="FF0000"/>
                </a:solidFill>
              </a:rPr>
            </a:br>
            <a:r>
              <a:rPr lang="en-CA" dirty="0">
                <a:solidFill>
                  <a:srgbClr val="FF0000"/>
                </a:solidFill>
              </a:rPr>
              <a:t>column by 2</a:t>
            </a:r>
          </a:p>
        </p:txBody>
      </p:sp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0705997"/>
              </p:ext>
            </p:extLst>
          </p:nvPr>
        </p:nvGraphicFramePr>
        <p:xfrm>
          <a:off x="1812950" y="2996952"/>
          <a:ext cx="958850" cy="3640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" name="Equation" r:id="rId36" imgW="368280" imgH="1396800" progId="Equation.DSMT4">
                  <p:embed/>
                </p:oleObj>
              </mc:Choice>
              <mc:Fallback>
                <p:oleObj name="Equation" r:id="rId36" imgW="368280" imgH="1396800" progId="Equation.DSMT4">
                  <p:embed/>
                  <p:pic>
                    <p:nvPicPr>
                      <p:cNvPr id="35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2950" y="2996952"/>
                        <a:ext cx="958850" cy="36401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Rectangle 36"/>
          <p:cNvSpPr/>
          <p:nvPr/>
        </p:nvSpPr>
        <p:spPr>
          <a:xfrm>
            <a:off x="2771800" y="3645024"/>
            <a:ext cx="936104" cy="29523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2771800" y="4005064"/>
            <a:ext cx="720080" cy="0"/>
          </a:xfrm>
          <a:prstGeom prst="straightConnector1">
            <a:avLst/>
          </a:prstGeom>
          <a:ln w="25400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3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0654685"/>
              </p:ext>
            </p:extLst>
          </p:nvPr>
        </p:nvGraphicFramePr>
        <p:xfrm>
          <a:off x="2987824" y="3694172"/>
          <a:ext cx="360040" cy="3108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name="Equation" r:id="rId38" imgW="190440" imgH="164880" progId="Equation.DSMT4">
                  <p:embed/>
                </p:oleObj>
              </mc:Choice>
              <mc:Fallback>
                <p:oleObj name="Equation" r:id="rId38" imgW="190440" imgH="164880" progId="Equation.DSMT4">
                  <p:embed/>
                  <p:pic>
                    <p:nvPicPr>
                      <p:cNvPr id="43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3694172"/>
                        <a:ext cx="360040" cy="31089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4" name="Straight Arrow Connector 43"/>
          <p:cNvCxnSpPr/>
          <p:nvPr/>
        </p:nvCxnSpPr>
        <p:spPr>
          <a:xfrm>
            <a:off x="2843808" y="4531980"/>
            <a:ext cx="720080" cy="0"/>
          </a:xfrm>
          <a:prstGeom prst="straightConnector1">
            <a:avLst/>
          </a:prstGeom>
          <a:ln w="25400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5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9826691"/>
              </p:ext>
            </p:extLst>
          </p:nvPr>
        </p:nvGraphicFramePr>
        <p:xfrm>
          <a:off x="3059832" y="4221088"/>
          <a:ext cx="360040" cy="3108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3" name="Equation" r:id="rId40" imgW="190440" imgH="164880" progId="Equation.DSMT4">
                  <p:embed/>
                </p:oleObj>
              </mc:Choice>
              <mc:Fallback>
                <p:oleObj name="Equation" r:id="rId40" imgW="190440" imgH="164880" progId="Equation.DSMT4">
                  <p:embed/>
                  <p:pic>
                    <p:nvPicPr>
                      <p:cNvPr id="45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4221088"/>
                        <a:ext cx="360040" cy="31089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6" name="Straight Arrow Connector 45"/>
          <p:cNvCxnSpPr/>
          <p:nvPr/>
        </p:nvCxnSpPr>
        <p:spPr>
          <a:xfrm>
            <a:off x="2843808" y="5157192"/>
            <a:ext cx="720080" cy="0"/>
          </a:xfrm>
          <a:prstGeom prst="straightConnector1">
            <a:avLst/>
          </a:prstGeom>
          <a:ln w="25400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7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9344449"/>
              </p:ext>
            </p:extLst>
          </p:nvPr>
        </p:nvGraphicFramePr>
        <p:xfrm>
          <a:off x="3059832" y="4846300"/>
          <a:ext cx="360040" cy="3108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4" name="Equation" r:id="rId41" imgW="190440" imgH="164880" progId="Equation.DSMT4">
                  <p:embed/>
                </p:oleObj>
              </mc:Choice>
              <mc:Fallback>
                <p:oleObj name="Equation" r:id="rId41" imgW="190440" imgH="164880" progId="Equation.DSMT4">
                  <p:embed/>
                  <p:pic>
                    <p:nvPicPr>
                      <p:cNvPr id="47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4846300"/>
                        <a:ext cx="360040" cy="31089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8" name="Straight Arrow Connector 47"/>
          <p:cNvCxnSpPr/>
          <p:nvPr/>
        </p:nvCxnSpPr>
        <p:spPr>
          <a:xfrm>
            <a:off x="2843808" y="5782404"/>
            <a:ext cx="720080" cy="0"/>
          </a:xfrm>
          <a:prstGeom prst="straightConnector1">
            <a:avLst/>
          </a:prstGeom>
          <a:ln w="25400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9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8350039"/>
              </p:ext>
            </p:extLst>
          </p:nvPr>
        </p:nvGraphicFramePr>
        <p:xfrm>
          <a:off x="3059832" y="5471512"/>
          <a:ext cx="360040" cy="3108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5" name="Equation" r:id="rId42" imgW="190440" imgH="164880" progId="Equation.DSMT4">
                  <p:embed/>
                </p:oleObj>
              </mc:Choice>
              <mc:Fallback>
                <p:oleObj name="Equation" r:id="rId42" imgW="190440" imgH="164880" progId="Equation.DSMT4">
                  <p:embed/>
                  <p:pic>
                    <p:nvPicPr>
                      <p:cNvPr id="49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5471512"/>
                        <a:ext cx="360040" cy="31089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0" name="Straight Arrow Connector 49"/>
          <p:cNvCxnSpPr/>
          <p:nvPr/>
        </p:nvCxnSpPr>
        <p:spPr>
          <a:xfrm>
            <a:off x="2843808" y="6407616"/>
            <a:ext cx="720080" cy="0"/>
          </a:xfrm>
          <a:prstGeom prst="straightConnector1">
            <a:avLst/>
          </a:prstGeom>
          <a:ln w="25400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1" name="Object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8350039"/>
              </p:ext>
            </p:extLst>
          </p:nvPr>
        </p:nvGraphicFramePr>
        <p:xfrm>
          <a:off x="3059832" y="6096724"/>
          <a:ext cx="360040" cy="3108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6" name="Equation" r:id="rId43" imgW="190440" imgH="164880" progId="Equation.DSMT4">
                  <p:embed/>
                </p:oleObj>
              </mc:Choice>
              <mc:Fallback>
                <p:oleObj name="Equation" r:id="rId43" imgW="190440" imgH="164880" progId="Equation.DSMT4">
                  <p:embed/>
                  <p:pic>
                    <p:nvPicPr>
                      <p:cNvPr id="51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6096724"/>
                        <a:ext cx="360040" cy="31089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2619683"/>
              </p:ext>
            </p:extLst>
          </p:nvPr>
        </p:nvGraphicFramePr>
        <p:xfrm>
          <a:off x="5652120" y="4941168"/>
          <a:ext cx="2816784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7" name="Equation" r:id="rId44" imgW="660240" imgH="164880" progId="Equation.DSMT4">
                  <p:embed/>
                </p:oleObj>
              </mc:Choice>
              <mc:Fallback>
                <p:oleObj name="Equation" r:id="rId44" imgW="660240" imgH="164880" progId="Equation.DSMT4">
                  <p:embed/>
                  <p:pic>
                    <p:nvPicPr>
                      <p:cNvPr id="52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2120" y="4941168"/>
                        <a:ext cx="2816784" cy="7200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" name="TextBox 52"/>
          <p:cNvSpPr txBox="1"/>
          <p:nvPr/>
        </p:nvSpPr>
        <p:spPr>
          <a:xfrm>
            <a:off x="5796136" y="4388911"/>
            <a:ext cx="26933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Therefore, the equation</a:t>
            </a:r>
            <a:br>
              <a:rPr lang="en-CA" dirty="0">
                <a:solidFill>
                  <a:srgbClr val="FF0000"/>
                </a:solidFill>
              </a:rPr>
            </a:br>
            <a:r>
              <a:rPr lang="en-CA" dirty="0">
                <a:solidFill>
                  <a:srgbClr val="FF0000"/>
                </a:solidFill>
              </a:rPr>
              <a:t> will be:</a:t>
            </a:r>
          </a:p>
        </p:txBody>
      </p:sp>
      <p:sp>
        <p:nvSpPr>
          <p:cNvPr id="54" name="Text Box 5"/>
          <p:cNvSpPr txBox="1">
            <a:spLocks noChangeArrowheads="1"/>
          </p:cNvSpPr>
          <p:nvPr/>
        </p:nvSpPr>
        <p:spPr bwMode="auto">
          <a:xfrm>
            <a:off x="5003800" y="6613525"/>
            <a:ext cx="40592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46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06666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18" grpId="0" animBg="1"/>
      <p:bldP spid="18" grpId="1" animBg="1"/>
      <p:bldP spid="20" grpId="0" animBg="1"/>
      <p:bldP spid="20" grpId="1" animBg="1"/>
      <p:bldP spid="22" grpId="0" animBg="1"/>
      <p:bldP spid="22" grpId="1" animBg="1"/>
      <p:bldP spid="26" grpId="0" animBg="1"/>
      <p:bldP spid="26" grpId="1" animBg="1"/>
      <p:bldP spid="28" grpId="0" animBg="1"/>
      <p:bldP spid="28" grpId="1" animBg="1"/>
      <p:bldP spid="30" grpId="0" animBg="1"/>
      <p:bldP spid="30" grpId="1" animBg="1"/>
      <p:bldP spid="32" grpId="0" animBg="1"/>
      <p:bldP spid="32" grpId="1" animBg="1"/>
      <p:bldP spid="34" grpId="0"/>
      <p:bldP spid="37" grpId="0" animBg="1"/>
      <p:bldP spid="5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88640"/>
            <a:ext cx="8075240" cy="676672"/>
          </a:xfrm>
        </p:spPr>
        <p:txBody>
          <a:bodyPr/>
          <a:lstStyle/>
          <a:p>
            <a:pPr marL="0" indent="0">
              <a:buNone/>
            </a:pPr>
            <a:r>
              <a:rPr lang="en-CA" dirty="0"/>
              <a:t>Practice: Find an equation for the following TOV’s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003800" y="6613525"/>
            <a:ext cx="40592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4"/>
              </a:rPr>
              <a:t>www.BCMath.ca</a:t>
            </a:r>
            <a:r>
              <a:rPr lang="en-US" sz="1000" dirty="0"/>
              <a:t> 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8756088"/>
              </p:ext>
            </p:extLst>
          </p:nvPr>
        </p:nvGraphicFramePr>
        <p:xfrm>
          <a:off x="1475656" y="908720"/>
          <a:ext cx="2016125" cy="3640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5" imgW="774360" imgH="1396800" progId="Equation.DSMT4">
                  <p:embed/>
                </p:oleObj>
              </mc:Choice>
              <mc:Fallback>
                <p:oleObj name="Equation" r:id="rId5" imgW="774360" imgH="139680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908720"/>
                        <a:ext cx="2016125" cy="36401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1085982"/>
              </p:ext>
            </p:extLst>
          </p:nvPr>
        </p:nvGraphicFramePr>
        <p:xfrm>
          <a:off x="1869033" y="1551906"/>
          <a:ext cx="360363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7" imgW="88560" imgH="164880" progId="Equation.DSMT4">
                  <p:embed/>
                </p:oleObj>
              </mc:Choice>
              <mc:Fallback>
                <p:oleObj name="Equation" r:id="rId7" imgW="88560" imgH="16488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9033" y="1551906"/>
                        <a:ext cx="360363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8082765"/>
              </p:ext>
            </p:extLst>
          </p:nvPr>
        </p:nvGraphicFramePr>
        <p:xfrm>
          <a:off x="2767286" y="1611983"/>
          <a:ext cx="515937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9" imgW="126720" imgH="164880" progId="Equation.DSMT4">
                  <p:embed/>
                </p:oleObj>
              </mc:Choice>
              <mc:Fallback>
                <p:oleObj name="Equation" r:id="rId9" imgW="126720" imgH="16488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7286" y="1611983"/>
                        <a:ext cx="515937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7121049"/>
              </p:ext>
            </p:extLst>
          </p:nvPr>
        </p:nvGraphicFramePr>
        <p:xfrm>
          <a:off x="1791246" y="2199606"/>
          <a:ext cx="515937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11" imgW="126720" imgH="164880" progId="Equation.DSMT4">
                  <p:embed/>
                </p:oleObj>
              </mc:Choice>
              <mc:Fallback>
                <p:oleObj name="Equation" r:id="rId11" imgW="126720" imgH="164880" progId="Equation.DSMT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1246" y="2199606"/>
                        <a:ext cx="515937" cy="433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3598506"/>
              </p:ext>
            </p:extLst>
          </p:nvPr>
        </p:nvGraphicFramePr>
        <p:xfrm>
          <a:off x="2627784" y="2204121"/>
          <a:ext cx="637158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13" imgW="190440" imgH="177480" progId="Equation.DSMT4">
                  <p:embed/>
                </p:oleObj>
              </mc:Choice>
              <mc:Fallback>
                <p:oleObj name="Equation" r:id="rId13" imgW="190440" imgH="177480" progId="Equation.DSMT4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2204121"/>
                        <a:ext cx="637158" cy="465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6227671"/>
              </p:ext>
            </p:extLst>
          </p:nvPr>
        </p:nvGraphicFramePr>
        <p:xfrm>
          <a:off x="1818233" y="2815556"/>
          <a:ext cx="463550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15" imgW="114120" imgH="177480" progId="Equation.DSMT4">
                  <p:embed/>
                </p:oleObj>
              </mc:Choice>
              <mc:Fallback>
                <p:oleObj name="Equation" r:id="rId15" imgW="114120" imgH="177480" progId="Equation.DSMT4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8233" y="2815556"/>
                        <a:ext cx="463550" cy="465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2682110"/>
              </p:ext>
            </p:extLst>
          </p:nvPr>
        </p:nvGraphicFramePr>
        <p:xfrm>
          <a:off x="2699792" y="2747046"/>
          <a:ext cx="547687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Equation" r:id="rId17" imgW="177480" imgH="177480" progId="Equation.DSMT4">
                  <p:embed/>
                </p:oleObj>
              </mc:Choice>
              <mc:Fallback>
                <p:oleObj name="Equation" r:id="rId17" imgW="177480" imgH="177480" progId="Equation.DSMT4">
                  <p:embed/>
                  <p:pic>
                    <p:nvPicPr>
                      <p:cNvPr id="1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2747046"/>
                        <a:ext cx="547687" cy="465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1813661"/>
              </p:ext>
            </p:extLst>
          </p:nvPr>
        </p:nvGraphicFramePr>
        <p:xfrm>
          <a:off x="1811883" y="3352131"/>
          <a:ext cx="515938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Equation" r:id="rId19" imgW="126720" imgH="164880" progId="Equation.DSMT4">
                  <p:embed/>
                </p:oleObj>
              </mc:Choice>
              <mc:Fallback>
                <p:oleObj name="Equation" r:id="rId19" imgW="126720" imgH="164880" progId="Equation.DSMT4">
                  <p:embed/>
                  <p:pic>
                    <p:nvPicPr>
                      <p:cNvPr id="14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1883" y="3352131"/>
                        <a:ext cx="515938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1002495"/>
              </p:ext>
            </p:extLst>
          </p:nvPr>
        </p:nvGraphicFramePr>
        <p:xfrm>
          <a:off x="1835696" y="3968081"/>
          <a:ext cx="465137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Equation" r:id="rId21" imgW="114120" imgH="177480" progId="Equation.DSMT4">
                  <p:embed/>
                </p:oleObj>
              </mc:Choice>
              <mc:Fallback>
                <p:oleObj name="Equation" r:id="rId21" imgW="114120" imgH="177480" progId="Equation.DSMT4">
                  <p:embed/>
                  <p:pic>
                    <p:nvPicPr>
                      <p:cNvPr id="15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3968081"/>
                        <a:ext cx="465137" cy="465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2106370"/>
              </p:ext>
            </p:extLst>
          </p:nvPr>
        </p:nvGraphicFramePr>
        <p:xfrm>
          <a:off x="2702769" y="3323308"/>
          <a:ext cx="645095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Equation" r:id="rId23" imgW="190440" imgH="177480" progId="Equation.DSMT4">
                  <p:embed/>
                </p:oleObj>
              </mc:Choice>
              <mc:Fallback>
                <p:oleObj name="Equation" r:id="rId23" imgW="190440" imgH="177480" progId="Equation.DSMT4">
                  <p:embed/>
                  <p:pic>
                    <p:nvPicPr>
                      <p:cNvPr id="16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2769" y="3323308"/>
                        <a:ext cx="645095" cy="465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9017308"/>
              </p:ext>
            </p:extLst>
          </p:nvPr>
        </p:nvGraphicFramePr>
        <p:xfrm>
          <a:off x="2748236" y="3917033"/>
          <a:ext cx="488950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Equation" r:id="rId25" imgW="190440" imgH="177480" progId="Equation.DSMT4">
                  <p:embed/>
                </p:oleObj>
              </mc:Choice>
              <mc:Fallback>
                <p:oleObj name="Equation" r:id="rId25" imgW="190440" imgH="177480" progId="Equation.DSMT4">
                  <p:embed/>
                  <p:pic>
                    <p:nvPicPr>
                      <p:cNvPr id="17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8236" y="3917033"/>
                        <a:ext cx="488950" cy="465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Freeform 17"/>
          <p:cNvSpPr/>
          <p:nvPr/>
        </p:nvSpPr>
        <p:spPr>
          <a:xfrm>
            <a:off x="3128828" y="1832604"/>
            <a:ext cx="527573" cy="581891"/>
          </a:xfrm>
          <a:custGeom>
            <a:avLst/>
            <a:gdLst>
              <a:gd name="connsiteX0" fmla="*/ 0 w 527573"/>
              <a:gd name="connsiteY0" fmla="*/ 0 h 581891"/>
              <a:gd name="connsiteX1" fmla="*/ 526472 w 527573"/>
              <a:gd name="connsiteY1" fmla="*/ 277091 h 581891"/>
              <a:gd name="connsiteX2" fmla="*/ 110836 w 527573"/>
              <a:gd name="connsiteY2" fmla="*/ 581891 h 581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7573" h="581891">
                <a:moveTo>
                  <a:pt x="0" y="0"/>
                </a:moveTo>
                <a:cubicBezTo>
                  <a:pt x="253999" y="90054"/>
                  <a:pt x="507999" y="180109"/>
                  <a:pt x="526472" y="277091"/>
                </a:cubicBezTo>
                <a:cubicBezTo>
                  <a:pt x="544945" y="374073"/>
                  <a:pt x="327890" y="477982"/>
                  <a:pt x="110836" y="581891"/>
                </a:cubicBezTo>
              </a:path>
            </a:pathLst>
          </a:custGeom>
          <a:noFill/>
          <a:ln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5331495"/>
              </p:ext>
            </p:extLst>
          </p:nvPr>
        </p:nvGraphicFramePr>
        <p:xfrm>
          <a:off x="3675336" y="1829471"/>
          <a:ext cx="536575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Equation" r:id="rId27" imgW="203040" imgH="177480" progId="Equation.DSMT4">
                  <p:embed/>
                </p:oleObj>
              </mc:Choice>
              <mc:Fallback>
                <p:oleObj name="Equation" r:id="rId27" imgW="203040" imgH="177480" progId="Equation.DSMT4">
                  <p:embed/>
                  <p:pic>
                    <p:nvPicPr>
                      <p:cNvPr id="19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5336" y="1829471"/>
                        <a:ext cx="536575" cy="465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Freeform 19"/>
          <p:cNvSpPr/>
          <p:nvPr/>
        </p:nvSpPr>
        <p:spPr>
          <a:xfrm>
            <a:off x="3128828" y="2420888"/>
            <a:ext cx="527573" cy="581891"/>
          </a:xfrm>
          <a:custGeom>
            <a:avLst/>
            <a:gdLst>
              <a:gd name="connsiteX0" fmla="*/ 0 w 527573"/>
              <a:gd name="connsiteY0" fmla="*/ 0 h 581891"/>
              <a:gd name="connsiteX1" fmla="*/ 526472 w 527573"/>
              <a:gd name="connsiteY1" fmla="*/ 277091 h 581891"/>
              <a:gd name="connsiteX2" fmla="*/ 110836 w 527573"/>
              <a:gd name="connsiteY2" fmla="*/ 581891 h 581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7573" h="581891">
                <a:moveTo>
                  <a:pt x="0" y="0"/>
                </a:moveTo>
                <a:cubicBezTo>
                  <a:pt x="253999" y="90054"/>
                  <a:pt x="507999" y="180109"/>
                  <a:pt x="526472" y="277091"/>
                </a:cubicBezTo>
                <a:cubicBezTo>
                  <a:pt x="544945" y="374073"/>
                  <a:pt x="327890" y="477982"/>
                  <a:pt x="110836" y="581891"/>
                </a:cubicBezTo>
              </a:path>
            </a:pathLst>
          </a:custGeom>
          <a:noFill/>
          <a:ln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6800844"/>
              </p:ext>
            </p:extLst>
          </p:nvPr>
        </p:nvGraphicFramePr>
        <p:xfrm>
          <a:off x="3675336" y="2416846"/>
          <a:ext cx="536575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Equation" r:id="rId29" imgW="203040" imgH="177480" progId="Equation.DSMT4">
                  <p:embed/>
                </p:oleObj>
              </mc:Choice>
              <mc:Fallback>
                <p:oleObj name="Equation" r:id="rId29" imgW="203040" imgH="177480" progId="Equation.DSMT4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5336" y="2416846"/>
                        <a:ext cx="536575" cy="465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Freeform 21"/>
          <p:cNvSpPr/>
          <p:nvPr/>
        </p:nvSpPr>
        <p:spPr>
          <a:xfrm>
            <a:off x="3059733" y="2991125"/>
            <a:ext cx="527573" cy="581891"/>
          </a:xfrm>
          <a:custGeom>
            <a:avLst/>
            <a:gdLst>
              <a:gd name="connsiteX0" fmla="*/ 0 w 527573"/>
              <a:gd name="connsiteY0" fmla="*/ 0 h 581891"/>
              <a:gd name="connsiteX1" fmla="*/ 526472 w 527573"/>
              <a:gd name="connsiteY1" fmla="*/ 277091 h 581891"/>
              <a:gd name="connsiteX2" fmla="*/ 110836 w 527573"/>
              <a:gd name="connsiteY2" fmla="*/ 581891 h 581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7573" h="581891">
                <a:moveTo>
                  <a:pt x="0" y="0"/>
                </a:moveTo>
                <a:cubicBezTo>
                  <a:pt x="253999" y="90054"/>
                  <a:pt x="507999" y="180109"/>
                  <a:pt x="526472" y="277091"/>
                </a:cubicBezTo>
                <a:cubicBezTo>
                  <a:pt x="544945" y="374073"/>
                  <a:pt x="327890" y="477982"/>
                  <a:pt x="110836" y="581891"/>
                </a:cubicBezTo>
              </a:path>
            </a:pathLst>
          </a:custGeom>
          <a:noFill/>
          <a:ln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1600783"/>
              </p:ext>
            </p:extLst>
          </p:nvPr>
        </p:nvGraphicFramePr>
        <p:xfrm>
          <a:off x="3607073" y="2986758"/>
          <a:ext cx="534988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Equation" r:id="rId31" imgW="203040" imgH="177480" progId="Equation.DSMT4">
                  <p:embed/>
                </p:oleObj>
              </mc:Choice>
              <mc:Fallback>
                <p:oleObj name="Equation" r:id="rId31" imgW="203040" imgH="177480" progId="Equation.DSMT4">
                  <p:embed/>
                  <p:pic>
                    <p:nvPicPr>
                      <p:cNvPr id="23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7073" y="2986758"/>
                        <a:ext cx="534988" cy="465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Freeform 23"/>
          <p:cNvSpPr/>
          <p:nvPr/>
        </p:nvSpPr>
        <p:spPr>
          <a:xfrm>
            <a:off x="3128828" y="3639197"/>
            <a:ext cx="527573" cy="581891"/>
          </a:xfrm>
          <a:custGeom>
            <a:avLst/>
            <a:gdLst>
              <a:gd name="connsiteX0" fmla="*/ 0 w 527573"/>
              <a:gd name="connsiteY0" fmla="*/ 0 h 581891"/>
              <a:gd name="connsiteX1" fmla="*/ 526472 w 527573"/>
              <a:gd name="connsiteY1" fmla="*/ 277091 h 581891"/>
              <a:gd name="connsiteX2" fmla="*/ 110836 w 527573"/>
              <a:gd name="connsiteY2" fmla="*/ 581891 h 581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7573" h="581891">
                <a:moveTo>
                  <a:pt x="0" y="0"/>
                </a:moveTo>
                <a:cubicBezTo>
                  <a:pt x="253999" y="90054"/>
                  <a:pt x="507999" y="180109"/>
                  <a:pt x="526472" y="277091"/>
                </a:cubicBezTo>
                <a:cubicBezTo>
                  <a:pt x="544945" y="374073"/>
                  <a:pt x="327890" y="477982"/>
                  <a:pt x="110836" y="581891"/>
                </a:cubicBezTo>
              </a:path>
            </a:pathLst>
          </a:custGeom>
          <a:noFill/>
          <a:ln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2285800"/>
              </p:ext>
            </p:extLst>
          </p:nvPr>
        </p:nvGraphicFramePr>
        <p:xfrm>
          <a:off x="3675336" y="3636046"/>
          <a:ext cx="536575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name="Equation" r:id="rId33" imgW="203040" imgH="177480" progId="Equation.DSMT4">
                  <p:embed/>
                </p:oleObj>
              </mc:Choice>
              <mc:Fallback>
                <p:oleObj name="Equation" r:id="rId33" imgW="203040" imgH="177480" progId="Equation.DSMT4">
                  <p:embed/>
                  <p:pic>
                    <p:nvPicPr>
                      <p:cNvPr id="25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5336" y="3636046"/>
                        <a:ext cx="536575" cy="465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Freeform 25"/>
          <p:cNvSpPr/>
          <p:nvPr/>
        </p:nvSpPr>
        <p:spPr>
          <a:xfrm flipH="1">
            <a:off x="1380131" y="1767930"/>
            <a:ext cx="527573" cy="581891"/>
          </a:xfrm>
          <a:custGeom>
            <a:avLst/>
            <a:gdLst>
              <a:gd name="connsiteX0" fmla="*/ 0 w 527573"/>
              <a:gd name="connsiteY0" fmla="*/ 0 h 581891"/>
              <a:gd name="connsiteX1" fmla="*/ 526472 w 527573"/>
              <a:gd name="connsiteY1" fmla="*/ 277091 h 581891"/>
              <a:gd name="connsiteX2" fmla="*/ 110836 w 527573"/>
              <a:gd name="connsiteY2" fmla="*/ 581891 h 581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7573" h="581891">
                <a:moveTo>
                  <a:pt x="0" y="0"/>
                </a:moveTo>
                <a:cubicBezTo>
                  <a:pt x="253999" y="90054"/>
                  <a:pt x="507999" y="180109"/>
                  <a:pt x="526472" y="277091"/>
                </a:cubicBezTo>
                <a:cubicBezTo>
                  <a:pt x="544945" y="374073"/>
                  <a:pt x="327890" y="477982"/>
                  <a:pt x="110836" y="581891"/>
                </a:cubicBezTo>
              </a:path>
            </a:pathLst>
          </a:custGeom>
          <a:noFill/>
          <a:ln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5532610"/>
              </p:ext>
            </p:extLst>
          </p:nvPr>
        </p:nvGraphicFramePr>
        <p:xfrm>
          <a:off x="900411" y="1839938"/>
          <a:ext cx="503237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name="Equation" r:id="rId35" imgW="190440" imgH="164880" progId="Equation.DSMT4">
                  <p:embed/>
                </p:oleObj>
              </mc:Choice>
              <mc:Fallback>
                <p:oleObj name="Equation" r:id="rId35" imgW="190440" imgH="164880" progId="Equation.DSMT4">
                  <p:embed/>
                  <p:pic>
                    <p:nvPicPr>
                      <p:cNvPr id="27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411" y="1839938"/>
                        <a:ext cx="503237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Freeform 27"/>
          <p:cNvSpPr/>
          <p:nvPr/>
        </p:nvSpPr>
        <p:spPr>
          <a:xfrm flipH="1">
            <a:off x="1258813" y="2416002"/>
            <a:ext cx="527573" cy="581891"/>
          </a:xfrm>
          <a:custGeom>
            <a:avLst/>
            <a:gdLst>
              <a:gd name="connsiteX0" fmla="*/ 0 w 527573"/>
              <a:gd name="connsiteY0" fmla="*/ 0 h 581891"/>
              <a:gd name="connsiteX1" fmla="*/ 526472 w 527573"/>
              <a:gd name="connsiteY1" fmla="*/ 277091 h 581891"/>
              <a:gd name="connsiteX2" fmla="*/ 110836 w 527573"/>
              <a:gd name="connsiteY2" fmla="*/ 581891 h 581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7573" h="581891">
                <a:moveTo>
                  <a:pt x="0" y="0"/>
                </a:moveTo>
                <a:cubicBezTo>
                  <a:pt x="253999" y="90054"/>
                  <a:pt x="507999" y="180109"/>
                  <a:pt x="526472" y="277091"/>
                </a:cubicBezTo>
                <a:cubicBezTo>
                  <a:pt x="544945" y="374073"/>
                  <a:pt x="327890" y="477982"/>
                  <a:pt x="110836" y="581891"/>
                </a:cubicBezTo>
              </a:path>
            </a:pathLst>
          </a:custGeom>
          <a:noFill/>
          <a:ln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6653857"/>
              </p:ext>
            </p:extLst>
          </p:nvPr>
        </p:nvGraphicFramePr>
        <p:xfrm>
          <a:off x="755576" y="2488010"/>
          <a:ext cx="503237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name="Equation" r:id="rId37" imgW="190440" imgH="164880" progId="Equation.DSMT4">
                  <p:embed/>
                </p:oleObj>
              </mc:Choice>
              <mc:Fallback>
                <p:oleObj name="Equation" r:id="rId37" imgW="190440" imgH="164880" progId="Equation.DSMT4">
                  <p:embed/>
                  <p:pic>
                    <p:nvPicPr>
                      <p:cNvPr id="29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2488010"/>
                        <a:ext cx="503237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Freeform 29"/>
          <p:cNvSpPr/>
          <p:nvPr/>
        </p:nvSpPr>
        <p:spPr>
          <a:xfrm flipH="1">
            <a:off x="1330821" y="2992066"/>
            <a:ext cx="527573" cy="581891"/>
          </a:xfrm>
          <a:custGeom>
            <a:avLst/>
            <a:gdLst>
              <a:gd name="connsiteX0" fmla="*/ 0 w 527573"/>
              <a:gd name="connsiteY0" fmla="*/ 0 h 581891"/>
              <a:gd name="connsiteX1" fmla="*/ 526472 w 527573"/>
              <a:gd name="connsiteY1" fmla="*/ 277091 h 581891"/>
              <a:gd name="connsiteX2" fmla="*/ 110836 w 527573"/>
              <a:gd name="connsiteY2" fmla="*/ 581891 h 581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7573" h="581891">
                <a:moveTo>
                  <a:pt x="0" y="0"/>
                </a:moveTo>
                <a:cubicBezTo>
                  <a:pt x="253999" y="90054"/>
                  <a:pt x="507999" y="180109"/>
                  <a:pt x="526472" y="277091"/>
                </a:cubicBezTo>
                <a:cubicBezTo>
                  <a:pt x="544945" y="374073"/>
                  <a:pt x="327890" y="477982"/>
                  <a:pt x="110836" y="581891"/>
                </a:cubicBezTo>
              </a:path>
            </a:pathLst>
          </a:custGeom>
          <a:noFill/>
          <a:ln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2809675"/>
              </p:ext>
            </p:extLst>
          </p:nvPr>
        </p:nvGraphicFramePr>
        <p:xfrm>
          <a:off x="827584" y="3064074"/>
          <a:ext cx="503237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3" name="Equation" r:id="rId38" imgW="190440" imgH="164880" progId="Equation.DSMT4">
                  <p:embed/>
                </p:oleObj>
              </mc:Choice>
              <mc:Fallback>
                <p:oleObj name="Equation" r:id="rId38" imgW="190440" imgH="164880" progId="Equation.DSMT4">
                  <p:embed/>
                  <p:pic>
                    <p:nvPicPr>
                      <p:cNvPr id="31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3064074"/>
                        <a:ext cx="503237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Freeform 31"/>
          <p:cNvSpPr/>
          <p:nvPr/>
        </p:nvSpPr>
        <p:spPr>
          <a:xfrm flipH="1">
            <a:off x="1330821" y="3634311"/>
            <a:ext cx="527573" cy="581891"/>
          </a:xfrm>
          <a:custGeom>
            <a:avLst/>
            <a:gdLst>
              <a:gd name="connsiteX0" fmla="*/ 0 w 527573"/>
              <a:gd name="connsiteY0" fmla="*/ 0 h 581891"/>
              <a:gd name="connsiteX1" fmla="*/ 526472 w 527573"/>
              <a:gd name="connsiteY1" fmla="*/ 277091 h 581891"/>
              <a:gd name="connsiteX2" fmla="*/ 110836 w 527573"/>
              <a:gd name="connsiteY2" fmla="*/ 581891 h 581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7573" h="581891">
                <a:moveTo>
                  <a:pt x="0" y="0"/>
                </a:moveTo>
                <a:cubicBezTo>
                  <a:pt x="253999" y="90054"/>
                  <a:pt x="507999" y="180109"/>
                  <a:pt x="526472" y="277091"/>
                </a:cubicBezTo>
                <a:cubicBezTo>
                  <a:pt x="544945" y="374073"/>
                  <a:pt x="327890" y="477982"/>
                  <a:pt x="110836" y="581891"/>
                </a:cubicBezTo>
              </a:path>
            </a:pathLst>
          </a:custGeom>
          <a:noFill/>
          <a:ln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6851874"/>
              </p:ext>
            </p:extLst>
          </p:nvPr>
        </p:nvGraphicFramePr>
        <p:xfrm>
          <a:off x="827584" y="3706319"/>
          <a:ext cx="503237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4" name="Equation" r:id="rId39" imgW="190440" imgH="164880" progId="Equation.DSMT4">
                  <p:embed/>
                </p:oleObj>
              </mc:Choice>
              <mc:Fallback>
                <p:oleObj name="Equation" r:id="rId39" imgW="190440" imgH="164880" progId="Equation.DSMT4">
                  <p:embed/>
                  <p:pic>
                    <p:nvPicPr>
                      <p:cNvPr id="33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3706319"/>
                        <a:ext cx="503237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0705997"/>
              </p:ext>
            </p:extLst>
          </p:nvPr>
        </p:nvGraphicFramePr>
        <p:xfrm>
          <a:off x="611560" y="908721"/>
          <a:ext cx="958850" cy="3640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5" name="Equation" r:id="rId40" imgW="368280" imgH="1396800" progId="Equation.DSMT4">
                  <p:embed/>
                </p:oleObj>
              </mc:Choice>
              <mc:Fallback>
                <p:oleObj name="Equation" r:id="rId40" imgW="368280" imgH="1396800" progId="Equation.DSMT4">
                  <p:embed/>
                  <p:pic>
                    <p:nvPicPr>
                      <p:cNvPr id="34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908721"/>
                        <a:ext cx="958850" cy="36401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Rectangle 34"/>
          <p:cNvSpPr/>
          <p:nvPr/>
        </p:nvSpPr>
        <p:spPr>
          <a:xfrm>
            <a:off x="1547664" y="1479898"/>
            <a:ext cx="936104" cy="29523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1763688" y="1839938"/>
            <a:ext cx="720080" cy="0"/>
          </a:xfrm>
          <a:prstGeom prst="straightConnector1">
            <a:avLst/>
          </a:prstGeom>
          <a:ln w="25400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0654685"/>
              </p:ext>
            </p:extLst>
          </p:nvPr>
        </p:nvGraphicFramePr>
        <p:xfrm>
          <a:off x="1967881" y="1529334"/>
          <a:ext cx="384175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6" name="Equation" r:id="rId42" imgW="203040" imgH="164880" progId="Equation.DSMT4">
                  <p:embed/>
                </p:oleObj>
              </mc:Choice>
              <mc:Fallback>
                <p:oleObj name="Equation" r:id="rId42" imgW="203040" imgH="164880" progId="Equation.DSMT4">
                  <p:embed/>
                  <p:pic>
                    <p:nvPicPr>
                      <p:cNvPr id="37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7881" y="1529334"/>
                        <a:ext cx="384175" cy="311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8" name="Straight Arrow Connector 37"/>
          <p:cNvCxnSpPr/>
          <p:nvPr/>
        </p:nvCxnSpPr>
        <p:spPr>
          <a:xfrm>
            <a:off x="1835696" y="2366854"/>
            <a:ext cx="720080" cy="0"/>
          </a:xfrm>
          <a:prstGeom prst="straightConnector1">
            <a:avLst/>
          </a:prstGeom>
          <a:ln w="25400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9826691"/>
              </p:ext>
            </p:extLst>
          </p:nvPr>
        </p:nvGraphicFramePr>
        <p:xfrm>
          <a:off x="2040906" y="2056384"/>
          <a:ext cx="384175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7" name="Equation" r:id="rId44" imgW="203040" imgH="164880" progId="Equation.DSMT4">
                  <p:embed/>
                </p:oleObj>
              </mc:Choice>
              <mc:Fallback>
                <p:oleObj name="Equation" r:id="rId44" imgW="203040" imgH="164880" progId="Equation.DSMT4">
                  <p:embed/>
                  <p:pic>
                    <p:nvPicPr>
                      <p:cNvPr id="39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0906" y="2056384"/>
                        <a:ext cx="384175" cy="311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0" name="Straight Arrow Connector 39"/>
          <p:cNvCxnSpPr/>
          <p:nvPr/>
        </p:nvCxnSpPr>
        <p:spPr>
          <a:xfrm>
            <a:off x="1835696" y="2992066"/>
            <a:ext cx="720080" cy="0"/>
          </a:xfrm>
          <a:prstGeom prst="straightConnector1">
            <a:avLst/>
          </a:prstGeom>
          <a:ln w="25400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9344449"/>
              </p:ext>
            </p:extLst>
          </p:nvPr>
        </p:nvGraphicFramePr>
        <p:xfrm>
          <a:off x="2040782" y="2681859"/>
          <a:ext cx="384175" cy="30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8" name="Equation" r:id="rId46" imgW="203040" imgH="164880" progId="Equation.DSMT4">
                  <p:embed/>
                </p:oleObj>
              </mc:Choice>
              <mc:Fallback>
                <p:oleObj name="Equation" r:id="rId46" imgW="203040" imgH="164880" progId="Equation.DSMT4">
                  <p:embed/>
                  <p:pic>
                    <p:nvPicPr>
                      <p:cNvPr id="41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0782" y="2681859"/>
                        <a:ext cx="384175" cy="309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2" name="Straight Arrow Connector 41"/>
          <p:cNvCxnSpPr/>
          <p:nvPr/>
        </p:nvCxnSpPr>
        <p:spPr>
          <a:xfrm>
            <a:off x="1835696" y="3617278"/>
            <a:ext cx="720080" cy="0"/>
          </a:xfrm>
          <a:prstGeom prst="straightConnector1">
            <a:avLst/>
          </a:prstGeom>
          <a:ln w="25400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3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8350039"/>
              </p:ext>
            </p:extLst>
          </p:nvPr>
        </p:nvGraphicFramePr>
        <p:xfrm>
          <a:off x="2040782" y="3305746"/>
          <a:ext cx="384175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9" name="Equation" r:id="rId48" imgW="203040" imgH="164880" progId="Equation.DSMT4">
                  <p:embed/>
                </p:oleObj>
              </mc:Choice>
              <mc:Fallback>
                <p:oleObj name="Equation" r:id="rId48" imgW="203040" imgH="164880" progId="Equation.DSMT4">
                  <p:embed/>
                  <p:pic>
                    <p:nvPicPr>
                      <p:cNvPr id="43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0782" y="3305746"/>
                        <a:ext cx="384175" cy="311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4" name="Straight Arrow Connector 43"/>
          <p:cNvCxnSpPr/>
          <p:nvPr/>
        </p:nvCxnSpPr>
        <p:spPr>
          <a:xfrm>
            <a:off x="1835696" y="4242490"/>
            <a:ext cx="720080" cy="0"/>
          </a:xfrm>
          <a:prstGeom prst="straightConnector1">
            <a:avLst/>
          </a:prstGeom>
          <a:ln w="25400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5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8350039"/>
              </p:ext>
            </p:extLst>
          </p:nvPr>
        </p:nvGraphicFramePr>
        <p:xfrm>
          <a:off x="2040782" y="3931221"/>
          <a:ext cx="384175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0" name="Equation" r:id="rId50" imgW="203040" imgH="164880" progId="Equation.DSMT4">
                  <p:embed/>
                </p:oleObj>
              </mc:Choice>
              <mc:Fallback>
                <p:oleObj name="Equation" r:id="rId50" imgW="203040" imgH="164880" progId="Equation.DSMT4">
                  <p:embed/>
                  <p:pic>
                    <p:nvPicPr>
                      <p:cNvPr id="45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0782" y="3931221"/>
                        <a:ext cx="384175" cy="311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97" name="Object 29"/>
          <p:cNvGraphicFramePr>
            <a:graphicFrameLocks noChangeAspect="1"/>
          </p:cNvGraphicFramePr>
          <p:nvPr/>
        </p:nvGraphicFramePr>
        <p:xfrm>
          <a:off x="323528" y="4725144"/>
          <a:ext cx="2428875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1" name="Equation" r:id="rId52" imgW="571320" imgH="177480" progId="Equation.DSMT4">
                  <p:embed/>
                </p:oleObj>
              </mc:Choice>
              <mc:Fallback>
                <p:oleObj name="Equation" r:id="rId52" imgW="571320" imgH="177480" progId="Equation.DSMT4">
                  <p:embed/>
                  <p:pic>
                    <p:nvPicPr>
                      <p:cNvPr id="32797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4725144"/>
                        <a:ext cx="2428875" cy="766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29"/>
          <p:cNvGraphicFramePr>
            <a:graphicFrameLocks noChangeAspect="1"/>
          </p:cNvGraphicFramePr>
          <p:nvPr/>
        </p:nvGraphicFramePr>
        <p:xfrm>
          <a:off x="2628156" y="4797152"/>
          <a:ext cx="647700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2" name="Equation" r:id="rId54" imgW="152280" imgH="152280" progId="Equation.DSMT4">
                  <p:embed/>
                </p:oleObj>
              </mc:Choice>
              <mc:Fallback>
                <p:oleObj name="Equation" r:id="rId54" imgW="152280" imgH="152280" progId="Equation.DSMT4">
                  <p:embed/>
                  <p:pic>
                    <p:nvPicPr>
                      <p:cNvPr id="46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8156" y="4797152"/>
                        <a:ext cx="647700" cy="657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8756088"/>
              </p:ext>
            </p:extLst>
          </p:nvPr>
        </p:nvGraphicFramePr>
        <p:xfrm>
          <a:off x="5676454" y="908719"/>
          <a:ext cx="2016125" cy="3640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3" name="Equation" r:id="rId56" imgW="774360" imgH="1396800" progId="Equation.DSMT4">
                  <p:embed/>
                </p:oleObj>
              </mc:Choice>
              <mc:Fallback>
                <p:oleObj name="Equation" r:id="rId56" imgW="774360" imgH="1396800" progId="Equation.DSMT4">
                  <p:embed/>
                  <p:pic>
                    <p:nvPicPr>
                      <p:cNvPr id="47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6454" y="908719"/>
                        <a:ext cx="2016125" cy="36401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1085982"/>
              </p:ext>
            </p:extLst>
          </p:nvPr>
        </p:nvGraphicFramePr>
        <p:xfrm>
          <a:off x="6018759" y="1535782"/>
          <a:ext cx="461962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4" name="Equation" r:id="rId57" imgW="114120" imgH="177480" progId="Equation.DSMT4">
                  <p:embed/>
                </p:oleObj>
              </mc:Choice>
              <mc:Fallback>
                <p:oleObj name="Equation" r:id="rId57" imgW="114120" imgH="177480" progId="Equation.DSMT4">
                  <p:embed/>
                  <p:pic>
                    <p:nvPicPr>
                      <p:cNvPr id="48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8759" y="1535782"/>
                        <a:ext cx="461962" cy="465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8082765"/>
              </p:ext>
            </p:extLst>
          </p:nvPr>
        </p:nvGraphicFramePr>
        <p:xfrm>
          <a:off x="6993484" y="1596107"/>
          <a:ext cx="463550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5" name="Equation" r:id="rId59" imgW="114120" imgH="177480" progId="Equation.DSMT4">
                  <p:embed/>
                </p:oleObj>
              </mc:Choice>
              <mc:Fallback>
                <p:oleObj name="Equation" r:id="rId59" imgW="114120" imgH="177480" progId="Equation.DSMT4">
                  <p:embed/>
                  <p:pic>
                    <p:nvPicPr>
                      <p:cNvPr id="49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93484" y="1596107"/>
                        <a:ext cx="463550" cy="465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7121049"/>
              </p:ext>
            </p:extLst>
          </p:nvPr>
        </p:nvGraphicFramePr>
        <p:xfrm>
          <a:off x="6017171" y="2183482"/>
          <a:ext cx="465138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6" name="Equation" r:id="rId61" imgW="114120" imgH="177480" progId="Equation.DSMT4">
                  <p:embed/>
                </p:oleObj>
              </mc:Choice>
              <mc:Fallback>
                <p:oleObj name="Equation" r:id="rId61" imgW="114120" imgH="177480" progId="Equation.DSMT4">
                  <p:embed/>
                  <p:pic>
                    <p:nvPicPr>
                      <p:cNvPr id="5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7171" y="2183482"/>
                        <a:ext cx="465138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3598506"/>
              </p:ext>
            </p:extLst>
          </p:nvPr>
        </p:nvGraphicFramePr>
        <p:xfrm>
          <a:off x="6972598" y="2219995"/>
          <a:ext cx="382587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7" name="Equation" r:id="rId63" imgW="114120" imgH="164880" progId="Equation.DSMT4">
                  <p:embed/>
                </p:oleObj>
              </mc:Choice>
              <mc:Fallback>
                <p:oleObj name="Equation" r:id="rId63" imgW="114120" imgH="164880" progId="Equation.DSMT4">
                  <p:embed/>
                  <p:pic>
                    <p:nvPicPr>
                      <p:cNvPr id="51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72598" y="2219995"/>
                        <a:ext cx="382587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6227671"/>
              </p:ext>
            </p:extLst>
          </p:nvPr>
        </p:nvGraphicFramePr>
        <p:xfrm>
          <a:off x="5993359" y="2815307"/>
          <a:ext cx="514350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8" name="Equation" r:id="rId65" imgW="126720" imgH="177480" progId="Equation.DSMT4">
                  <p:embed/>
                </p:oleObj>
              </mc:Choice>
              <mc:Fallback>
                <p:oleObj name="Equation" r:id="rId65" imgW="126720" imgH="177480" progId="Equation.DSMT4">
                  <p:embed/>
                  <p:pic>
                    <p:nvPicPr>
                      <p:cNvPr id="52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3359" y="2815307"/>
                        <a:ext cx="514350" cy="465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ct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2682110"/>
              </p:ext>
            </p:extLst>
          </p:nvPr>
        </p:nvGraphicFramePr>
        <p:xfrm>
          <a:off x="6977609" y="2762920"/>
          <a:ext cx="39052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9" name="Equation" r:id="rId67" imgW="126720" imgH="164880" progId="Equation.DSMT4">
                  <p:embed/>
                </p:oleObj>
              </mc:Choice>
              <mc:Fallback>
                <p:oleObj name="Equation" r:id="rId67" imgW="126720" imgH="164880" progId="Equation.DSMT4">
                  <p:embed/>
                  <p:pic>
                    <p:nvPicPr>
                      <p:cNvPr id="53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77609" y="2762920"/>
                        <a:ext cx="390525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ct 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1813661"/>
              </p:ext>
            </p:extLst>
          </p:nvPr>
        </p:nvGraphicFramePr>
        <p:xfrm>
          <a:off x="5892478" y="3351882"/>
          <a:ext cx="656729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0" name="Equation" r:id="rId69" imgW="190440" imgH="164880" progId="Equation.DSMT4">
                  <p:embed/>
                </p:oleObj>
              </mc:Choice>
              <mc:Fallback>
                <p:oleObj name="Equation" r:id="rId69" imgW="190440" imgH="164880" progId="Equation.DSMT4">
                  <p:embed/>
                  <p:pic>
                    <p:nvPicPr>
                      <p:cNvPr id="54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2478" y="3351882"/>
                        <a:ext cx="656729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Object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1002495"/>
              </p:ext>
            </p:extLst>
          </p:nvPr>
        </p:nvGraphicFramePr>
        <p:xfrm>
          <a:off x="5892478" y="3967832"/>
          <a:ext cx="560908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1" name="Equation" r:id="rId71" imgW="177480" imgH="177480" progId="Equation.DSMT4">
                  <p:embed/>
                </p:oleObj>
              </mc:Choice>
              <mc:Fallback>
                <p:oleObj name="Equation" r:id="rId71" imgW="177480" imgH="177480" progId="Equation.DSMT4">
                  <p:embed/>
                  <p:pic>
                    <p:nvPicPr>
                      <p:cNvPr id="55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2478" y="3967832"/>
                        <a:ext cx="560908" cy="465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" name="Object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2106370"/>
              </p:ext>
            </p:extLst>
          </p:nvPr>
        </p:nvGraphicFramePr>
        <p:xfrm>
          <a:off x="7009359" y="3323307"/>
          <a:ext cx="431800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2" name="Equation" r:id="rId73" imgW="126720" imgH="177480" progId="Equation.DSMT4">
                  <p:embed/>
                </p:oleObj>
              </mc:Choice>
              <mc:Fallback>
                <p:oleObj name="Equation" r:id="rId73" imgW="126720" imgH="177480" progId="Equation.DSMT4">
                  <p:embed/>
                  <p:pic>
                    <p:nvPicPr>
                      <p:cNvPr id="56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9359" y="3323307"/>
                        <a:ext cx="431800" cy="465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ct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9017308"/>
              </p:ext>
            </p:extLst>
          </p:nvPr>
        </p:nvGraphicFramePr>
        <p:xfrm>
          <a:off x="6964909" y="3932907"/>
          <a:ext cx="4572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3" name="Equation" r:id="rId75" imgW="177480" imgH="164880" progId="Equation.DSMT4">
                  <p:embed/>
                </p:oleObj>
              </mc:Choice>
              <mc:Fallback>
                <p:oleObj name="Equation" r:id="rId75" imgW="177480" imgH="164880" progId="Equation.DSMT4">
                  <p:embed/>
                  <p:pic>
                    <p:nvPicPr>
                      <p:cNvPr id="57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4909" y="3932907"/>
                        <a:ext cx="4572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" name="Freeform 57"/>
          <p:cNvSpPr/>
          <p:nvPr/>
        </p:nvSpPr>
        <p:spPr>
          <a:xfrm>
            <a:off x="7329626" y="1832603"/>
            <a:ext cx="527573" cy="581891"/>
          </a:xfrm>
          <a:custGeom>
            <a:avLst/>
            <a:gdLst>
              <a:gd name="connsiteX0" fmla="*/ 0 w 527573"/>
              <a:gd name="connsiteY0" fmla="*/ 0 h 581891"/>
              <a:gd name="connsiteX1" fmla="*/ 526472 w 527573"/>
              <a:gd name="connsiteY1" fmla="*/ 277091 h 581891"/>
              <a:gd name="connsiteX2" fmla="*/ 110836 w 527573"/>
              <a:gd name="connsiteY2" fmla="*/ 581891 h 581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7573" h="581891">
                <a:moveTo>
                  <a:pt x="0" y="0"/>
                </a:moveTo>
                <a:cubicBezTo>
                  <a:pt x="253999" y="90054"/>
                  <a:pt x="507999" y="180109"/>
                  <a:pt x="526472" y="277091"/>
                </a:cubicBezTo>
                <a:cubicBezTo>
                  <a:pt x="544945" y="374073"/>
                  <a:pt x="327890" y="477982"/>
                  <a:pt x="110836" y="581891"/>
                </a:cubicBezTo>
              </a:path>
            </a:pathLst>
          </a:custGeom>
          <a:noFill/>
          <a:ln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59" name="Object 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5331495"/>
              </p:ext>
            </p:extLst>
          </p:nvPr>
        </p:nvGraphicFramePr>
        <p:xfrm>
          <a:off x="7876134" y="1845345"/>
          <a:ext cx="53657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4" name="Equation" r:id="rId77" imgW="203040" imgH="164880" progId="Equation.DSMT4">
                  <p:embed/>
                </p:oleObj>
              </mc:Choice>
              <mc:Fallback>
                <p:oleObj name="Equation" r:id="rId77" imgW="203040" imgH="164880" progId="Equation.DSMT4">
                  <p:embed/>
                  <p:pic>
                    <p:nvPicPr>
                      <p:cNvPr id="59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76134" y="1845345"/>
                        <a:ext cx="536575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" name="Freeform 59"/>
          <p:cNvSpPr/>
          <p:nvPr/>
        </p:nvSpPr>
        <p:spPr>
          <a:xfrm>
            <a:off x="7329626" y="2420887"/>
            <a:ext cx="527573" cy="581891"/>
          </a:xfrm>
          <a:custGeom>
            <a:avLst/>
            <a:gdLst>
              <a:gd name="connsiteX0" fmla="*/ 0 w 527573"/>
              <a:gd name="connsiteY0" fmla="*/ 0 h 581891"/>
              <a:gd name="connsiteX1" fmla="*/ 526472 w 527573"/>
              <a:gd name="connsiteY1" fmla="*/ 277091 h 581891"/>
              <a:gd name="connsiteX2" fmla="*/ 110836 w 527573"/>
              <a:gd name="connsiteY2" fmla="*/ 581891 h 581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7573" h="581891">
                <a:moveTo>
                  <a:pt x="0" y="0"/>
                </a:moveTo>
                <a:cubicBezTo>
                  <a:pt x="253999" y="90054"/>
                  <a:pt x="507999" y="180109"/>
                  <a:pt x="526472" y="277091"/>
                </a:cubicBezTo>
                <a:cubicBezTo>
                  <a:pt x="544945" y="374073"/>
                  <a:pt x="327890" y="477982"/>
                  <a:pt x="110836" y="581891"/>
                </a:cubicBezTo>
              </a:path>
            </a:pathLst>
          </a:custGeom>
          <a:noFill/>
          <a:ln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61" name="Object 6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6800844"/>
              </p:ext>
            </p:extLst>
          </p:nvPr>
        </p:nvGraphicFramePr>
        <p:xfrm>
          <a:off x="7876134" y="2432720"/>
          <a:ext cx="53657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5" name="Equation" r:id="rId79" imgW="203040" imgH="164880" progId="Equation.DSMT4">
                  <p:embed/>
                </p:oleObj>
              </mc:Choice>
              <mc:Fallback>
                <p:oleObj name="Equation" r:id="rId79" imgW="203040" imgH="164880" progId="Equation.DSMT4">
                  <p:embed/>
                  <p:pic>
                    <p:nvPicPr>
                      <p:cNvPr id="61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76134" y="2432720"/>
                        <a:ext cx="536575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" name="Freeform 61"/>
          <p:cNvSpPr/>
          <p:nvPr/>
        </p:nvSpPr>
        <p:spPr>
          <a:xfrm>
            <a:off x="7260531" y="2991124"/>
            <a:ext cx="527573" cy="581891"/>
          </a:xfrm>
          <a:custGeom>
            <a:avLst/>
            <a:gdLst>
              <a:gd name="connsiteX0" fmla="*/ 0 w 527573"/>
              <a:gd name="connsiteY0" fmla="*/ 0 h 581891"/>
              <a:gd name="connsiteX1" fmla="*/ 526472 w 527573"/>
              <a:gd name="connsiteY1" fmla="*/ 277091 h 581891"/>
              <a:gd name="connsiteX2" fmla="*/ 110836 w 527573"/>
              <a:gd name="connsiteY2" fmla="*/ 581891 h 581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7573" h="581891">
                <a:moveTo>
                  <a:pt x="0" y="0"/>
                </a:moveTo>
                <a:cubicBezTo>
                  <a:pt x="253999" y="90054"/>
                  <a:pt x="507999" y="180109"/>
                  <a:pt x="526472" y="277091"/>
                </a:cubicBezTo>
                <a:cubicBezTo>
                  <a:pt x="544945" y="374073"/>
                  <a:pt x="327890" y="477982"/>
                  <a:pt x="110836" y="581891"/>
                </a:cubicBezTo>
              </a:path>
            </a:pathLst>
          </a:custGeom>
          <a:noFill/>
          <a:ln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63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1600783"/>
              </p:ext>
            </p:extLst>
          </p:nvPr>
        </p:nvGraphicFramePr>
        <p:xfrm>
          <a:off x="7807871" y="3002632"/>
          <a:ext cx="534988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6" name="Equation" r:id="rId81" imgW="203040" imgH="164880" progId="Equation.DSMT4">
                  <p:embed/>
                </p:oleObj>
              </mc:Choice>
              <mc:Fallback>
                <p:oleObj name="Equation" r:id="rId81" imgW="203040" imgH="164880" progId="Equation.DSMT4">
                  <p:embed/>
                  <p:pic>
                    <p:nvPicPr>
                      <p:cNvPr id="63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07871" y="3002632"/>
                        <a:ext cx="534988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" name="Freeform 63"/>
          <p:cNvSpPr/>
          <p:nvPr/>
        </p:nvSpPr>
        <p:spPr>
          <a:xfrm>
            <a:off x="7329626" y="3639196"/>
            <a:ext cx="527573" cy="581891"/>
          </a:xfrm>
          <a:custGeom>
            <a:avLst/>
            <a:gdLst>
              <a:gd name="connsiteX0" fmla="*/ 0 w 527573"/>
              <a:gd name="connsiteY0" fmla="*/ 0 h 581891"/>
              <a:gd name="connsiteX1" fmla="*/ 526472 w 527573"/>
              <a:gd name="connsiteY1" fmla="*/ 277091 h 581891"/>
              <a:gd name="connsiteX2" fmla="*/ 110836 w 527573"/>
              <a:gd name="connsiteY2" fmla="*/ 581891 h 581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7573" h="581891">
                <a:moveTo>
                  <a:pt x="0" y="0"/>
                </a:moveTo>
                <a:cubicBezTo>
                  <a:pt x="253999" y="90054"/>
                  <a:pt x="507999" y="180109"/>
                  <a:pt x="526472" y="277091"/>
                </a:cubicBezTo>
                <a:cubicBezTo>
                  <a:pt x="544945" y="374073"/>
                  <a:pt x="327890" y="477982"/>
                  <a:pt x="110836" y="581891"/>
                </a:cubicBezTo>
              </a:path>
            </a:pathLst>
          </a:custGeom>
          <a:noFill/>
          <a:ln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65" name="Object 6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2285800"/>
              </p:ext>
            </p:extLst>
          </p:nvPr>
        </p:nvGraphicFramePr>
        <p:xfrm>
          <a:off x="7876134" y="3651920"/>
          <a:ext cx="53657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7" name="Equation" r:id="rId83" imgW="203040" imgH="164880" progId="Equation.DSMT4">
                  <p:embed/>
                </p:oleObj>
              </mc:Choice>
              <mc:Fallback>
                <p:oleObj name="Equation" r:id="rId83" imgW="203040" imgH="164880" progId="Equation.DSMT4">
                  <p:embed/>
                  <p:pic>
                    <p:nvPicPr>
                      <p:cNvPr id="65" name="Object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76134" y="3651920"/>
                        <a:ext cx="536575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" name="Freeform 65"/>
          <p:cNvSpPr/>
          <p:nvPr/>
        </p:nvSpPr>
        <p:spPr>
          <a:xfrm flipH="1">
            <a:off x="5364905" y="1767929"/>
            <a:ext cx="527573" cy="581891"/>
          </a:xfrm>
          <a:custGeom>
            <a:avLst/>
            <a:gdLst>
              <a:gd name="connsiteX0" fmla="*/ 0 w 527573"/>
              <a:gd name="connsiteY0" fmla="*/ 0 h 581891"/>
              <a:gd name="connsiteX1" fmla="*/ 526472 w 527573"/>
              <a:gd name="connsiteY1" fmla="*/ 277091 h 581891"/>
              <a:gd name="connsiteX2" fmla="*/ 110836 w 527573"/>
              <a:gd name="connsiteY2" fmla="*/ 581891 h 581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7573" h="581891">
                <a:moveTo>
                  <a:pt x="0" y="0"/>
                </a:moveTo>
                <a:cubicBezTo>
                  <a:pt x="253999" y="90054"/>
                  <a:pt x="507999" y="180109"/>
                  <a:pt x="526472" y="277091"/>
                </a:cubicBezTo>
                <a:cubicBezTo>
                  <a:pt x="544945" y="374073"/>
                  <a:pt x="327890" y="477982"/>
                  <a:pt x="110836" y="581891"/>
                </a:cubicBezTo>
              </a:path>
            </a:pathLst>
          </a:custGeom>
          <a:noFill/>
          <a:ln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67" name="Object 6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5532610"/>
              </p:ext>
            </p:extLst>
          </p:nvPr>
        </p:nvGraphicFramePr>
        <p:xfrm>
          <a:off x="4869334" y="1824584"/>
          <a:ext cx="536575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8" name="Equation" r:id="rId85" imgW="203040" imgH="177480" progId="Equation.DSMT4">
                  <p:embed/>
                </p:oleObj>
              </mc:Choice>
              <mc:Fallback>
                <p:oleObj name="Equation" r:id="rId85" imgW="203040" imgH="177480" progId="Equation.DSMT4">
                  <p:embed/>
                  <p:pic>
                    <p:nvPicPr>
                      <p:cNvPr id="67" name="Object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9334" y="1824584"/>
                        <a:ext cx="536575" cy="465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" name="Freeform 67"/>
          <p:cNvSpPr/>
          <p:nvPr/>
        </p:nvSpPr>
        <p:spPr>
          <a:xfrm flipH="1">
            <a:off x="5243587" y="2416001"/>
            <a:ext cx="527573" cy="581891"/>
          </a:xfrm>
          <a:custGeom>
            <a:avLst/>
            <a:gdLst>
              <a:gd name="connsiteX0" fmla="*/ 0 w 527573"/>
              <a:gd name="connsiteY0" fmla="*/ 0 h 581891"/>
              <a:gd name="connsiteX1" fmla="*/ 526472 w 527573"/>
              <a:gd name="connsiteY1" fmla="*/ 277091 h 581891"/>
              <a:gd name="connsiteX2" fmla="*/ 110836 w 527573"/>
              <a:gd name="connsiteY2" fmla="*/ 581891 h 581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7573" h="581891">
                <a:moveTo>
                  <a:pt x="0" y="0"/>
                </a:moveTo>
                <a:cubicBezTo>
                  <a:pt x="253999" y="90054"/>
                  <a:pt x="507999" y="180109"/>
                  <a:pt x="526472" y="277091"/>
                </a:cubicBezTo>
                <a:cubicBezTo>
                  <a:pt x="544945" y="374073"/>
                  <a:pt x="327890" y="477982"/>
                  <a:pt x="110836" y="581891"/>
                </a:cubicBezTo>
              </a:path>
            </a:pathLst>
          </a:custGeom>
          <a:noFill/>
          <a:ln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69" name="Object 6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6653857"/>
              </p:ext>
            </p:extLst>
          </p:nvPr>
        </p:nvGraphicFramePr>
        <p:xfrm>
          <a:off x="4724872" y="2472284"/>
          <a:ext cx="536575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9" name="Equation" r:id="rId87" imgW="203040" imgH="177480" progId="Equation.DSMT4">
                  <p:embed/>
                </p:oleObj>
              </mc:Choice>
              <mc:Fallback>
                <p:oleObj name="Equation" r:id="rId87" imgW="203040" imgH="177480" progId="Equation.DSMT4">
                  <p:embed/>
                  <p:pic>
                    <p:nvPicPr>
                      <p:cNvPr id="69" name="Object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872" y="2472284"/>
                        <a:ext cx="536575" cy="465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" name="Freeform 69"/>
          <p:cNvSpPr/>
          <p:nvPr/>
        </p:nvSpPr>
        <p:spPr>
          <a:xfrm flipH="1">
            <a:off x="5315595" y="2992065"/>
            <a:ext cx="527573" cy="581891"/>
          </a:xfrm>
          <a:custGeom>
            <a:avLst/>
            <a:gdLst>
              <a:gd name="connsiteX0" fmla="*/ 0 w 527573"/>
              <a:gd name="connsiteY0" fmla="*/ 0 h 581891"/>
              <a:gd name="connsiteX1" fmla="*/ 526472 w 527573"/>
              <a:gd name="connsiteY1" fmla="*/ 277091 h 581891"/>
              <a:gd name="connsiteX2" fmla="*/ 110836 w 527573"/>
              <a:gd name="connsiteY2" fmla="*/ 581891 h 581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7573" h="581891">
                <a:moveTo>
                  <a:pt x="0" y="0"/>
                </a:moveTo>
                <a:cubicBezTo>
                  <a:pt x="253999" y="90054"/>
                  <a:pt x="507999" y="180109"/>
                  <a:pt x="526472" y="277091"/>
                </a:cubicBezTo>
                <a:cubicBezTo>
                  <a:pt x="544945" y="374073"/>
                  <a:pt x="327890" y="477982"/>
                  <a:pt x="110836" y="581891"/>
                </a:cubicBezTo>
              </a:path>
            </a:pathLst>
          </a:custGeom>
          <a:noFill/>
          <a:ln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71" name="Object 7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2809675"/>
              </p:ext>
            </p:extLst>
          </p:nvPr>
        </p:nvGraphicFramePr>
        <p:xfrm>
          <a:off x="4796309" y="3048546"/>
          <a:ext cx="536575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0" name="Equation" r:id="rId89" imgW="203040" imgH="177480" progId="Equation.DSMT4">
                  <p:embed/>
                </p:oleObj>
              </mc:Choice>
              <mc:Fallback>
                <p:oleObj name="Equation" r:id="rId89" imgW="203040" imgH="177480" progId="Equation.DSMT4">
                  <p:embed/>
                  <p:pic>
                    <p:nvPicPr>
                      <p:cNvPr id="71" name="Object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6309" y="3048546"/>
                        <a:ext cx="536575" cy="465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" name="Freeform 71"/>
          <p:cNvSpPr/>
          <p:nvPr/>
        </p:nvSpPr>
        <p:spPr>
          <a:xfrm flipH="1">
            <a:off x="5315595" y="3634310"/>
            <a:ext cx="527573" cy="581891"/>
          </a:xfrm>
          <a:custGeom>
            <a:avLst/>
            <a:gdLst>
              <a:gd name="connsiteX0" fmla="*/ 0 w 527573"/>
              <a:gd name="connsiteY0" fmla="*/ 0 h 581891"/>
              <a:gd name="connsiteX1" fmla="*/ 526472 w 527573"/>
              <a:gd name="connsiteY1" fmla="*/ 277091 h 581891"/>
              <a:gd name="connsiteX2" fmla="*/ 110836 w 527573"/>
              <a:gd name="connsiteY2" fmla="*/ 581891 h 581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7573" h="581891">
                <a:moveTo>
                  <a:pt x="0" y="0"/>
                </a:moveTo>
                <a:cubicBezTo>
                  <a:pt x="253999" y="90054"/>
                  <a:pt x="507999" y="180109"/>
                  <a:pt x="526472" y="277091"/>
                </a:cubicBezTo>
                <a:cubicBezTo>
                  <a:pt x="544945" y="374073"/>
                  <a:pt x="327890" y="477982"/>
                  <a:pt x="110836" y="581891"/>
                </a:cubicBezTo>
              </a:path>
            </a:pathLst>
          </a:custGeom>
          <a:noFill/>
          <a:ln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73" name="Object 7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6851874"/>
              </p:ext>
            </p:extLst>
          </p:nvPr>
        </p:nvGraphicFramePr>
        <p:xfrm>
          <a:off x="4796309" y="3689896"/>
          <a:ext cx="536575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1" name="Equation" r:id="rId91" imgW="203040" imgH="177480" progId="Equation.DSMT4">
                  <p:embed/>
                </p:oleObj>
              </mc:Choice>
              <mc:Fallback>
                <p:oleObj name="Equation" r:id="rId91" imgW="203040" imgH="177480" progId="Equation.DSMT4">
                  <p:embed/>
                  <p:pic>
                    <p:nvPicPr>
                      <p:cNvPr id="73" name="Object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6309" y="3689896"/>
                        <a:ext cx="536575" cy="465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" name="Object 7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0705997"/>
              </p:ext>
            </p:extLst>
          </p:nvPr>
        </p:nvGraphicFramePr>
        <p:xfrm>
          <a:off x="4812358" y="903833"/>
          <a:ext cx="992188" cy="3640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2" name="Equation" r:id="rId93" imgW="380880" imgH="1396800" progId="Equation.DSMT4">
                  <p:embed/>
                </p:oleObj>
              </mc:Choice>
              <mc:Fallback>
                <p:oleObj name="Equation" r:id="rId93" imgW="380880" imgH="1396800" progId="Equation.DSMT4">
                  <p:embed/>
                  <p:pic>
                    <p:nvPicPr>
                      <p:cNvPr id="74" name="Object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2358" y="903833"/>
                        <a:ext cx="992188" cy="36401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" name="Rectangle 74"/>
          <p:cNvSpPr/>
          <p:nvPr/>
        </p:nvSpPr>
        <p:spPr>
          <a:xfrm>
            <a:off x="5892478" y="1479897"/>
            <a:ext cx="1573238" cy="29523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76" name="Straight Arrow Connector 75"/>
          <p:cNvCxnSpPr/>
          <p:nvPr/>
        </p:nvCxnSpPr>
        <p:spPr>
          <a:xfrm>
            <a:off x="6263456" y="1839937"/>
            <a:ext cx="720080" cy="0"/>
          </a:xfrm>
          <a:prstGeom prst="straightConnector1">
            <a:avLst/>
          </a:prstGeom>
          <a:ln w="25400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7" name="Object 7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0654685"/>
              </p:ext>
            </p:extLst>
          </p:nvPr>
        </p:nvGraphicFramePr>
        <p:xfrm>
          <a:off x="6467525" y="1518220"/>
          <a:ext cx="384175" cy="3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3" name="Equation" r:id="rId95" imgW="203040" imgH="177480" progId="Equation.DSMT4">
                  <p:embed/>
                </p:oleObj>
              </mc:Choice>
              <mc:Fallback>
                <p:oleObj name="Equation" r:id="rId95" imgW="203040" imgH="177480" progId="Equation.DSMT4">
                  <p:embed/>
                  <p:pic>
                    <p:nvPicPr>
                      <p:cNvPr id="77" name="Object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7525" y="1518220"/>
                        <a:ext cx="384175" cy="334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8" name="Straight Arrow Connector 77"/>
          <p:cNvCxnSpPr/>
          <p:nvPr/>
        </p:nvCxnSpPr>
        <p:spPr>
          <a:xfrm>
            <a:off x="6335464" y="2366853"/>
            <a:ext cx="720080" cy="0"/>
          </a:xfrm>
          <a:prstGeom prst="straightConnector1">
            <a:avLst/>
          </a:prstGeom>
          <a:ln w="25400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9" name="Object 7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9826691"/>
              </p:ext>
            </p:extLst>
          </p:nvPr>
        </p:nvGraphicFramePr>
        <p:xfrm>
          <a:off x="6540550" y="2045270"/>
          <a:ext cx="384175" cy="3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4" name="Equation" r:id="rId97" imgW="203040" imgH="177480" progId="Equation.DSMT4">
                  <p:embed/>
                </p:oleObj>
              </mc:Choice>
              <mc:Fallback>
                <p:oleObj name="Equation" r:id="rId97" imgW="203040" imgH="177480" progId="Equation.DSMT4">
                  <p:embed/>
                  <p:pic>
                    <p:nvPicPr>
                      <p:cNvPr id="79" name="Object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0550" y="2045270"/>
                        <a:ext cx="384175" cy="334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0" name="Straight Arrow Connector 79"/>
          <p:cNvCxnSpPr/>
          <p:nvPr/>
        </p:nvCxnSpPr>
        <p:spPr>
          <a:xfrm>
            <a:off x="6335464" y="2992065"/>
            <a:ext cx="720080" cy="0"/>
          </a:xfrm>
          <a:prstGeom prst="straightConnector1">
            <a:avLst/>
          </a:prstGeom>
          <a:ln w="25400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1" name="Object 8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9344449"/>
              </p:ext>
            </p:extLst>
          </p:nvPr>
        </p:nvGraphicFramePr>
        <p:xfrm>
          <a:off x="6540550" y="2670745"/>
          <a:ext cx="384175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5" name="Equation" r:id="rId99" imgW="203040" imgH="177480" progId="Equation.DSMT4">
                  <p:embed/>
                </p:oleObj>
              </mc:Choice>
              <mc:Fallback>
                <p:oleObj name="Equation" r:id="rId99" imgW="203040" imgH="177480" progId="Equation.DSMT4">
                  <p:embed/>
                  <p:pic>
                    <p:nvPicPr>
                      <p:cNvPr id="81" name="Object 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0550" y="2670745"/>
                        <a:ext cx="384175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2" name="Straight Arrow Connector 81"/>
          <p:cNvCxnSpPr/>
          <p:nvPr/>
        </p:nvCxnSpPr>
        <p:spPr>
          <a:xfrm>
            <a:off x="6335464" y="3617277"/>
            <a:ext cx="720080" cy="0"/>
          </a:xfrm>
          <a:prstGeom prst="straightConnector1">
            <a:avLst/>
          </a:prstGeom>
          <a:ln w="25400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3" name="Object 8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8350039"/>
              </p:ext>
            </p:extLst>
          </p:nvPr>
        </p:nvGraphicFramePr>
        <p:xfrm>
          <a:off x="6540550" y="3293045"/>
          <a:ext cx="384175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6" name="Equation" r:id="rId101" imgW="203040" imgH="177480" progId="Equation.DSMT4">
                  <p:embed/>
                </p:oleObj>
              </mc:Choice>
              <mc:Fallback>
                <p:oleObj name="Equation" r:id="rId101" imgW="203040" imgH="177480" progId="Equation.DSMT4">
                  <p:embed/>
                  <p:pic>
                    <p:nvPicPr>
                      <p:cNvPr id="83" name="Object 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0550" y="3293045"/>
                        <a:ext cx="384175" cy="336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4" name="Straight Arrow Connector 83"/>
          <p:cNvCxnSpPr/>
          <p:nvPr/>
        </p:nvCxnSpPr>
        <p:spPr>
          <a:xfrm>
            <a:off x="6335464" y="4242489"/>
            <a:ext cx="720080" cy="0"/>
          </a:xfrm>
          <a:prstGeom prst="straightConnector1">
            <a:avLst/>
          </a:prstGeom>
          <a:ln w="25400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5" name="Object 8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8350039"/>
              </p:ext>
            </p:extLst>
          </p:nvPr>
        </p:nvGraphicFramePr>
        <p:xfrm>
          <a:off x="6540550" y="3920108"/>
          <a:ext cx="384175" cy="33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7" name="Equation" r:id="rId103" imgW="203040" imgH="177480" progId="Equation.DSMT4">
                  <p:embed/>
                </p:oleObj>
              </mc:Choice>
              <mc:Fallback>
                <p:oleObj name="Equation" r:id="rId103" imgW="203040" imgH="177480" progId="Equation.DSMT4">
                  <p:embed/>
                  <p:pic>
                    <p:nvPicPr>
                      <p:cNvPr id="85" name="Object 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0550" y="3920108"/>
                        <a:ext cx="384175" cy="334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" name="Object 8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0705997"/>
              </p:ext>
            </p:extLst>
          </p:nvPr>
        </p:nvGraphicFramePr>
        <p:xfrm>
          <a:off x="7524328" y="908720"/>
          <a:ext cx="960438" cy="3640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8" name="Equation" r:id="rId105" imgW="368280" imgH="1396800" progId="Equation.DSMT4">
                  <p:embed/>
                </p:oleObj>
              </mc:Choice>
              <mc:Fallback>
                <p:oleObj name="Equation" r:id="rId105" imgW="368280" imgH="1396800" progId="Equation.DSMT4">
                  <p:embed/>
                  <p:pic>
                    <p:nvPicPr>
                      <p:cNvPr id="86" name="Object 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4328" y="908720"/>
                        <a:ext cx="960438" cy="36401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" name="Object 29"/>
          <p:cNvGraphicFramePr>
            <a:graphicFrameLocks noChangeAspect="1"/>
          </p:cNvGraphicFramePr>
          <p:nvPr/>
        </p:nvGraphicFramePr>
        <p:xfrm>
          <a:off x="4932040" y="4750469"/>
          <a:ext cx="2428875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9" name="Equation" r:id="rId107" imgW="571320" imgH="177480" progId="Equation.DSMT4">
                  <p:embed/>
                </p:oleObj>
              </mc:Choice>
              <mc:Fallback>
                <p:oleObj name="Equation" r:id="rId107" imgW="571320" imgH="177480" progId="Equation.DSMT4">
                  <p:embed/>
                  <p:pic>
                    <p:nvPicPr>
                      <p:cNvPr id="87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040" y="4750469"/>
                        <a:ext cx="2428875" cy="766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" name="Object 29"/>
          <p:cNvGraphicFramePr>
            <a:graphicFrameLocks noChangeAspect="1"/>
          </p:cNvGraphicFramePr>
          <p:nvPr/>
        </p:nvGraphicFramePr>
        <p:xfrm>
          <a:off x="7380312" y="4725144"/>
          <a:ext cx="917575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0" name="Equation" r:id="rId109" imgW="215640" imgH="177480" progId="Equation.DSMT4">
                  <p:embed/>
                </p:oleObj>
              </mc:Choice>
              <mc:Fallback>
                <p:oleObj name="Equation" r:id="rId109" imgW="215640" imgH="177480" progId="Equation.DSMT4">
                  <p:embed/>
                  <p:pic>
                    <p:nvPicPr>
                      <p:cNvPr id="88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0312" y="4725144"/>
                        <a:ext cx="917575" cy="766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94544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32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>
                      <p:stCondLst>
                        <p:cond delay="indefinite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" fill="hold">
                      <p:stCondLst>
                        <p:cond delay="indefinite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0" fill="hold">
                      <p:stCondLst>
                        <p:cond delay="indefinite"/>
                      </p:stCondLst>
                      <p:childTnLst>
                        <p:par>
                          <p:cTn id="331" fill="hold">
                            <p:stCondLst>
                              <p:cond delay="0"/>
                            </p:stCondLst>
                            <p:childTnLst>
                              <p:par>
                                <p:cTn id="3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8" fill="hold">
                      <p:stCondLst>
                        <p:cond delay="indefinite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6" fill="hold">
                      <p:stCondLst>
                        <p:cond delay="indefinite"/>
                      </p:stCondLst>
                      <p:childTnLst>
                        <p:par>
                          <p:cTn id="347" fill="hold">
                            <p:stCondLst>
                              <p:cond delay="0"/>
                            </p:stCondLst>
                            <p:childTnLst>
                              <p:par>
                                <p:cTn id="3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>
                      <p:stCondLst>
                        <p:cond delay="indefinite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  <p:bldP spid="20" grpId="0" animBg="1"/>
      <p:bldP spid="20" grpId="1" animBg="1"/>
      <p:bldP spid="22" grpId="0" animBg="1"/>
      <p:bldP spid="22" grpId="1" animBg="1"/>
      <p:bldP spid="24" grpId="0" animBg="1"/>
      <p:bldP spid="24" grpId="1" animBg="1"/>
      <p:bldP spid="26" grpId="0" animBg="1"/>
      <p:bldP spid="26" grpId="1" animBg="1"/>
      <p:bldP spid="28" grpId="0" animBg="1"/>
      <p:bldP spid="28" grpId="1" animBg="1"/>
      <p:bldP spid="30" grpId="0" animBg="1"/>
      <p:bldP spid="30" grpId="1" animBg="1"/>
      <p:bldP spid="32" grpId="0" animBg="1"/>
      <p:bldP spid="32" grpId="1" animBg="1"/>
      <p:bldP spid="35" grpId="0" animBg="1"/>
      <p:bldP spid="58" grpId="0" animBg="1"/>
      <p:bldP spid="58" grpId="1" animBg="1"/>
      <p:bldP spid="60" grpId="0" animBg="1"/>
      <p:bldP spid="60" grpId="1" animBg="1"/>
      <p:bldP spid="62" grpId="0" animBg="1"/>
      <p:bldP spid="62" grpId="1" animBg="1"/>
      <p:bldP spid="64" grpId="0" animBg="1"/>
      <p:bldP spid="64" grpId="1" animBg="1"/>
      <p:bldP spid="66" grpId="0" animBg="1"/>
      <p:bldP spid="66" grpId="1" animBg="1"/>
      <p:bldP spid="68" grpId="0" animBg="1"/>
      <p:bldP spid="68" grpId="1" animBg="1"/>
      <p:bldP spid="70" grpId="0" animBg="1"/>
      <p:bldP spid="70" grpId="1" animBg="1"/>
      <p:bldP spid="72" grpId="0" animBg="1"/>
      <p:bldP spid="72" grpId="1" animBg="1"/>
      <p:bldP spid="7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r>
              <a:rPr lang="en-CA" dirty="0"/>
              <a:t>IV) Is it Linear??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196752"/>
            <a:ext cx="8496944" cy="5277200"/>
          </a:xfrm>
        </p:spPr>
        <p:txBody>
          <a:bodyPr>
            <a:normAutofit/>
          </a:bodyPr>
          <a:lstStyle/>
          <a:p>
            <a:r>
              <a:rPr lang="en-CA" dirty="0"/>
              <a:t>There are two ways to check if a TOV is linear</a:t>
            </a:r>
            <a:br>
              <a:rPr lang="en-CA" dirty="0"/>
            </a:br>
            <a:endParaRPr lang="en-CA" dirty="0"/>
          </a:p>
          <a:p>
            <a:r>
              <a:rPr lang="en-CA" dirty="0"/>
              <a:t>1</a:t>
            </a:r>
            <a:r>
              <a:rPr lang="en-CA" baseline="30000" dirty="0"/>
              <a:t>st</a:t>
            </a:r>
            <a:r>
              <a:rPr lang="en-CA" dirty="0"/>
              <a:t>: Is there a consistent ratio in the increase of the two columns? </a:t>
            </a:r>
          </a:p>
          <a:p>
            <a:pPr lvl="1"/>
            <a:r>
              <a:rPr lang="en-CA" sz="2400" dirty="0"/>
              <a:t>If the increase of the two columns are in ratio, then the TOV is linear</a:t>
            </a:r>
            <a:br>
              <a:rPr lang="en-CA" sz="2400" dirty="0"/>
            </a:br>
            <a:endParaRPr lang="en-CA" sz="2400" dirty="0"/>
          </a:p>
          <a:p>
            <a:r>
              <a:rPr lang="en-CA" dirty="0"/>
              <a:t>2</a:t>
            </a:r>
            <a:r>
              <a:rPr lang="en-CA" baseline="30000" dirty="0"/>
              <a:t>nd</a:t>
            </a:r>
            <a:r>
              <a:rPr lang="en-CA" dirty="0"/>
              <a:t>: The other method is to graph it out</a:t>
            </a:r>
          </a:p>
          <a:p>
            <a:pPr lvl="1"/>
            <a:r>
              <a:rPr lang="en-CA" sz="2400" dirty="0"/>
              <a:t>If the coordinates form a straight line then it is linear</a:t>
            </a:r>
          </a:p>
          <a:p>
            <a:pPr lvl="1"/>
            <a:r>
              <a:rPr lang="en-CA" sz="2400" dirty="0"/>
              <a:t>If the coordinates curve then it is non-linear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CORM_PASSING_SCORE" val="100.0000000000"/>
  <p:tag name="GENSWF_OUTPUT_FILE_NAME" val="m8pch102"/>
  <p:tag name="ISPRING_RESOURCE_PATHS_HASH" val="f5dd3b5eab04799935286d652a75b776e2b83c"/>
  <p:tag name="ISPRING_RESOURCE_PATHS_HASH_2" val="f6bd67c2745ff57a93ee63782577f1f648a11b1"/>
  <p:tag name="ISPRING_ULTRA_SCORM_COURSE_ID" val="AED47953-CE1C-4CAD-B0F9-8E93EC9AF1D1"/>
  <p:tag name="ISPRING_SCORM_RATE_SLIDES" val="1"/>
  <p:tag name="ISPRING_PLAYERS_CUSTOMIZATION" val="UEsDBBQAAgAIALtVaUbO8+LqUwQAAA0QAAAdAAAAdW5pdmVyc2FsL2NvbW1vbl9tZXNzYWdlcy5sbmetV/9u2zYQ/r9A34EQUGADNrcd0KIYEgeyxNhCZMmV6DjZDwiMxNhEKDGVKLfZX3uaPdieZEdKbuykg6SkgG1YtO+74913H49HJ19ygbasrLgsjq23ozcWYkUqM16sj60lOf35g4UqRYuMClmwY6uQFjoZv3xxJGixrumawfeXLxA6yllVwWM11k/3z4hnx9ZikjjhfGEHl4kfTsNk4k2tsSPzW1rcIV+u5R/lD7+8//Dl7bv3Px69bi37AMVz2/cPoZBBevemB1BAotBPAA37SYAviDXWn8PswiXxvQBb4/bLMOtFhM+tsf7stFtGEQ5IEvueixMvToKQmFz4mGDXGl/KGm3oliEl0Zazz0htGFRS8ZKhSvDM/JBKWChq1uXMDee2FyQRjknkOcQLA2scy7K8+8nA0lptZAnuKpTxil4JlhmfwBnz+23JKnBNFXAKwUttOPxT5pQXo07Xkb3ygmlCwtCPExy4uxVrjIsMuSXVbgaiRHaMIwAoacXKJ9gmhmXGHNlCDEOYedOZD2+iQ5jx9UbAWw2NY4GhBgtWdFkBR3AE7IrjVRi5OmngClF0S6vqsyyzA37sF6oL2AucECjokD1wojF2wFBjDspRlixVXWBzHMf2FCeT8AKIDH0XDrEIz6DdzoZYXOIYWgTHXTaBfe5NbU143WI7/u/6K6WazuIO0TQFO52+LZd1BSs6pdAFptOqYV5i/HEJVfNs/xtd3ABCYk291nzLIIQy62YPaIqDXc2fj0vvt+TU9nzsJkAoN1wlxIiddkZBHgqpEBVC6g2AX5ptaZEydMVSWgPh7+BvGc/M33SxTSSfav4XoqqVlletKgUuvng1el5oHvFBTVe0LHr0+QOoA018vNm8rmCnSrH8VnXtYi8To+8SxXP3pbvufzfVpy7P3NED/0O3EzfCNPGg2ydc9rfAcBRp8YXTQ/S38oJTcLRo9A0E0CuuB/gMwhYgkOipGOeQ+YMQzqEiA+xXeBJ7ROeYXVVcdZ7ZplBNvb/NkRSGJMEUu+fJFbuW0P+C0W1zdIOEG+KMnuBsECH2JosDnW5RAgho3YwPEJLgOew/64G5nONdBht5PcjEStYiM3Im+I2RWKhNnbPHM8t1KXOzKmi166VG4U+eE0Wzuahxuhhw9sbYjpxZ4tiBg/W4q3tY9DQCLuuYfBInvj3R5kDqnKp0A+fKtayLrCdQM7G6+NQGsDalMaNluvn37396YjyIpFlF7eqvg0CgQ7Uu4a9gvwdSserPLhBiTw7tzEMfq3bC39n1HPiJB3T4LpM0bQ6tXOawNOr2C2xri2YTYjuzORAyNvyTdZl2jyn7CHM7OgNRMrOoNZ7T8gYUjUgpBqGYVGsCqmHe7y9ZtRK8YENsn3cm6A0Tb5HYrmtunNB8gqc3zVmawVydtldPAVfPvmDOzA5A8B7gsYyrgYDmjNnJCzR683zf5tvHR87Xp8pc3I9e793j/wNQSwMEFAACAAgAu1VpRiXfYoO9BAAAyxYAACcAAAB1bml2ZXJzYWwvZmxhc2hfcHVibGlzaGluZ19zZXR0aW5ncy54bWzNWN1uGjkUvucprFn1siFJk2waAREhg4LKX2GybbRaITNjGG889tT2QOnVPk0fbJ9kj3EgEAjxbEUU5YLgOec7P/b5/DGly+8JQxMiFRW87B0dHHqI8FBElI/L3m1Qf3/uIaUxjzATnJQ9Ljx0WSmU0mzIqIr7RGswVQhguLpIddmLtU4visXpdHpAVSrNU8EyDfjqIBRJMZVEEa6JLKYMz+BDz1KivEqhgFDJLrVElDGCaAQpcGqyw6zOsIq9ojUb4vB+LEXGo5pgQiI5Hpa9386r5m9hY6GuaUK4KU5VYNEs6wscRdTkg1mf/iAoJnQcQ+JHhycemtJIx2Xvw+GxwQH74ibOHN1WgQ1OTUA5XD8ESIjGEdbYfrURJRkRCX0lqqJlRgB0bW3FUpPverlgl6IZxwkNA3iCTK/K3nUw6Pl1v+e3a/7gtte0qTp7BI2g6Tv59JuNa3/Q7gR+f3ATtJq5nQL/a5DDKW9mzvDdnt/324HfG1w1Ojk93JN69PFb1UYzp88X/6rfCPJGaldbeV26N522m0+t0+pW23e5Uru56/q9ZqP9aRB0Os2g0X30mp/7lRNeKq4PSwmGSmRybSQWbNGNhRZPJkMRDWzFsByTQNQpzPAIM0U89HdKxp8zzKiembkGUrsnJK2qlIS6Z2a27Jk59B7hLCCkBsFWGOF0yQgfT9aqL9rwK5VtT7QElJdiPmuK8atnf3q2zP747Hx3+tvSLGGtcRgD8ekFb62uLKxGgq9RlvmOhoJFy4JIMiRRGydkhc/795TXwfLIQyM4RAxKrUqKmYeohtLDpbPKhkpTPb9B6quWCLDgpiKo1d9oRRhjCfWp1fWHrhvODit/toUm6i/bCLv0nKnPI3Qt8RRuMhfzLuEuZjewScxsFJFOSUiscliiKmMuxr3FwLkYt7C8JxIFQjAn++5iJFCDj4RT7gmmTnl/IUNFNXExvaJOoTuZZpQ7Ic6PjlOWImMRmokMMXpPkBYIOpIl8F9M0KqCQCMpkvkqqByNFKNwrCeUTEl06RLoDkIkGXiaMWZE2wjfMvoDDclISMAleAIHGNapsvgHuYBTrNQjKF7k+M7ew432tf/1nSkQRxMMmiYfOLAKSVK9D3wMtXMBIRgT0M0VCOhMiDMYFbM/EY3mZi5lOseO8WS+6WYj56Cw3RTysZjwIAT+ozwjroAh5khwNkM4hJFV5ghNqMgUrNjDYqHV/0rQuiLK56mOgaYhmIzcSOfw6PjDyenZ7+cfLw6K//7z8/1Opwfd0GXYRLPCobZToTp7PlHDL/g9ozrdvJ5ozxecnlWgzn5509yhRp09twg/Z9+nytTZcUOfvuC5Q6W+4LlDq2741oVMDFFFGydh+0+dB5W1qURKRaOQtgumua57i3qp71d7tRsEe3TbDPoXbtckgoaFMZDKyPxUd7qFbwPYDt8J3nTdSYb0/D+cAGEDnZjTLWy741TwJ0eZZmRDd0UyOKUAd/7YCgy49RlNQDJFr0bnv0Kuz43UPnl5b3z1KszxSz+1LO3siTkIlmEMh2hvB+/NM/M+2/uWOma/LV/urL3NWb4hWX9lap4klNME+mgE6PI9a+X05LBU3P6oUAC09RfQlcJ/UEsDBBQAAgAIALtVaUZISKwfsQIAAFEKAAAhAAAAdW5pdmVyc2FsL2ZsYXNoX3NraW5fc2V0dGluZ3MueG1slVbbbtswDH3fVwTZe9xd0wFqgDTNgALdWqxF32WbsYXIkiHJ6fL307WWEzv2QhSIyHNIihelSO4JW32YzVDGKRfPoBRhhTSaoJuR/GaeNkpxtsg4U8DUgnFRYTpfffxpPyixyDEWP4CYytnhDNowS/uZQvExvi2NDBEyXtWYHR94wRcpzvaF4A3LR1MrjzUIStheI69+LDfbwQCUSHWvoOrktL02Mo1SC5ASTErft0ZGWRSnQEOkK/uZyGlDXb79Ce1AJFGWtv5kZIhW4wK6Rb5eGxnGM+2925WlkcsEBX+Vhn75bGQQSvERRNf53VcjgwxeN/X/zEgteGEK2uVcbuI7h3Kc6/UzWV0ZGSWYC5lAo13w5bF3vYtA/mu898isq+D0ydT15EEwTU8prJRoACXh5Gyy5G+PjdL7AasdplIDYlULetJJP+FGBjddXYv7A2+E5bEvr2khr5w2FWxcwpG7rr7Fbza39q2Inb7rogwFHLwySrFVtsjfuq5nyEjZIp8pyeGR0eMZ/NTiOKHHt9h383L5tRUY1sfcW8MpWE2kB7O5MgrtFQFT8RxW0qTzQiowbUOJ1bmUkrOcEMMHUmBFOPtlcOnRXkai5MTgR61/sJAiikLfvNkc9Ssd98uex8fR/Si0d3PnmdJv+M0cK4WzstI/SnI+8zy9JNrNPOlnmFdSw0Hcsx2fyKmw2IN44ZxOjcK4gqlY7hZrAI2SqAAo6a8w8j76Ss+aKgWx1R0jEEamq3O4khQl1X/qlcAb5MHoGzZgdVRVan8ME/oOjzR+AACLrAwT6w7OUjVUEQoHCHsfKeyVh+6GpJ7QoWFbqwfYqXjcvOZkHqMVasfRvxLtnMR+uoYewqtOq5/hLOMjr3Aq7cU6Sz/2JoeXzIxeDHIKP0wd19p+XkKtNP9K/gNQSwMEFAACAAgAu1VpRkFYdiORBAAA3BUAACYAAAB1bml2ZXJzYWwvaHRtbF9wdWJsaXNoaW5nX3NldHRpbmdzLnhtbM1Y3XLiNhS+5yk07uzlQpJN0iwDZAhxBmb5KzjdzXQ6jLAFViNLriTDsld9mj5Yn6RHKBAIhMjtJu3kgnB8vu/8WOf4w5XLrwlDMyIVFbzqHRePPER4KCLKp1XvNrh5f+EhpTGPMBOcVD0uPHRZK1TSbMyoiodEa3BVCGi4Kqe66sVap+VSaT6fF6lKpbkqWKaBXxVDkZRSSRThmshSyvACPvQiJcqrFQoIVaypI6KMEUQjSIFTkx1mTZ0wr2S9xji8n0qR8aghmJBITsdV74eLuvlb+Vima5oQbmpTNTAasy7jKKImHcyG9BtBMaHTGPI+Pjr10JxGOq56H45ODA/4l3Z5luy2CGx4GgKq4fohQEI0jrDG9quNKMmESGgrUTUtMwKkW7YNT02+6rXBmqIFxwkNA7iCTKuq3nUwGvg3/sDvNvzR7aBtU3VGBK2g7Tthhu3WtT/q9gJ/OGoGnXZuUOB/CXKA8mbmTN8f+EO/G/iD0VWrlxPhntQjxu/UW+2cmM/+1bAV5I3UrXfyQvrNXtcN0+h1+vXuXa7Umnd9f9BudT+Ngl6vHbT6j6jlud844ZXS9rBUYKhEJrdGYrUs+rHQ4slkKKJhWTEspyQQNxRmeIKZIh76LSXTnzLMqF6YuYaddk9IWlcpCfXAzGzVM3PoPdJZQkgNgm1shLP1Rvh4ulV9yYbfqGx/ohXYeCnmi7aYvnn2Z+fr7E/OLw6nvy/NCtYahzEsPr3aW5uWlddE8K2VZb6jsWDRuqAJnBIGtdQlxcxDVENt4fqqNh3QN5TB+THY4+KE653iwhhLyFht2h/6aLZwWPulKzRRv9rSrOk5V59H6FriOTyaXNz7hLu4NaHtzLSeSKckJFY5PFGdMRfnwWqEXJw7WN4TiQIhmJN/f3XIUYtPhFPuCaZOeX8mY0U1cXG9ok6he5lmlDsxLo+OU5YiYxFaiAwxek+QFgg6kiXwX0zQpiZAEymSpZVhpZFiNCJoRsmcRJcuge4gRJIB0gwmI9pG+D2j39CYTIQEXoJncIDBTpXlL+YiTrFSj6R4leM7+2Rtda/9L+9MgTiaYVAp+chhT5Ak1a/Bj6F2LiAEYwK6uUEBnQlxBqNi7k9Eo6WbS5nOsWM8W950cyOXpHC7KeRjOeFCCPuL8oy4EoaYI8HZAuEQRlaZIzSjIlNgsYfFUqt/lKCFIsqXqU5BR0MwGbktnaPjkw+nZ+c/XnwsF0t//fHn+4OgByXQZ9hEs1KgcVBzOiOf6NsXcM/oSDfUEzX5AuhZTemMy5vmAX3pjNwj5ZyxT7WmM3BHcb6APKA7X0AeUJ872BshE7Ooop2TsP/Hy4Nu2lUilZLRLfsl0FKpvY0CGvr1QaOJoOu37WBYdnvwIWhBGMOamJif007P1dsAGuw70Zs+OgmLgf+zEyHcEqdd6Ba223Mq+JOj8DJCoL8hApxSgKf41EoGeI4zmoAIit5sQf+bdfnckLzmpn21DfQmu+DwzyG7Kb7XLiBYhjEci1c7Sv/99vyuDfs/9cB+W78k2Xorsn7TsP3qsQD27TeytcLfUEsDBBQAAgAIALtVaUaSRrCZqQEAAEMGAAAfAAAAdW5pdmVyc2FsL2h0bWxfc2tpbl9zZXR0aW5ncy5qc42UTU/DMAyG7/sVVbiiaXwOuE0wJCQOSOyGOGSd11VL4ypJC2Paf6fOvpo0YcSXxHnyOnYUr3tJM1jKkodkbed2/eaurQ/IZ1QF565fRPwF+ZkW+QwmeQEil8A8pN4fPbg3RyIkzKQVna7eSVa39BjSzpwL3cbLgIQK+HTocB0AvwK+79DhHye1XVrblFp1nlbGoOynKA1I05eoCm4ZdvZsRztDD8Ya1Al0zlNwRId2xMij4s2QrM2lWJRcrl4xw/6Up8tMYSVnsfiLVQmqefHlFhjcDx/HjpzItXkxUPiBx3dkcbJUoDXs4t6OyYKw4FMQLd2BHX+gjnA3IY+uc52bPT26IGvTJc+gU6W7EZmLyUarU80hWZcz8G22xNUlmUMIvgLVkXq6JnNALKvyHw9YKsyoIh20W/MDKpDPcpntQg/IghxdlmRj1Tsmaq//xJwvhN4XWoR+XxFrHaF/7/nMQdCJq724r6G40Zblg/FuFe1Czm2M30ho/ZEwbgxPF0XTH5rmSDUH3cxBvcg5kqPgaglqgijsvkQDdoKVsQ06+fSzOXGf3uYXUEsDBBQAAgAIALtVaUYa2uo7qgAAAB8BAAAaAAAAdW5pdmVyc2FsL2kxOG5fcHJlc2V0cy54bWydjzEPwiAQhXd+BbldsFvTAN1M3Bx0NhVRSejRcNT684XUGGeHS+5d3vdeTvWvMfCnS+QjamjEFrhDG68e7xpOx92mBU55wOsQIjoNGIH3hinftHhIjlwmXiKQNDxynjopl2URnqZUEiiGOZdgEjaOsswYUVZSTisKK9v5v+jPDQxjnKvL7EPeoyl7UauFU7IaKnN2KDzeIshqUPLrrsrOlEtFEUr+PGbYG1BLAwQUAAIACAC7VWlG9YvaeWYAAABoAAAAHAAAAHVuaXZlcnNhbC9sb2NhbF9zZXR0aW5ncy54bWyzsa/IzVEoSy0qzszPs1Uy1DNQUkjNS85PycxLt1UKDXHTtVBSKC5JzEtJzMnPS7VVystXUrC347LJyU9OzAlOLSkBKixWKMhJrEwtCknNBTJKUv0Sc4EqnZx9E0sy9JITlfTtuABQSwMEFAACAAgAMwOBRM6CCTfsAgAAiAgAABQAAAB1bml2ZXJzYWwvcGxheWVyLnhtbK1VTW/bMAw9p8D+g6F7raRd1zSQW3QFih3WoUDWbbdAtRlbi215klw3/fWj/G3P6VZgBwM2xfdI8ZE0u3pOYucJlBYy9cjCnRMHUl8GIg098vD19nhJri7fHbEs5ntQjgg8kqfCAnhMnAC0r0RmEHzPTeSRnsFFZuJkSkglzB65z5C7i7Qk745m6JJqj0TGZCtKi6JwhUZEGmoZ55ZEu75MaKZAQ2pA0SoN4jTYlfk7Gp9EptTsM9A9ZGbeHrgmaTmetRiQFKeuVCE9mc8X9Mfd57UfQcKPRaoNT30gDlZyVpbykfu7OxnkMWhrm7EqyTUYY5MobTNmVmKxTB2tfI9UDpsEtOYhaDdOQ0IrLJ0As23MdVTz6AGt5dU7UfOWfhv7vWncSuVo55zlj7HQER71IZ11EsjoMCpLyuuWHfTQdNCtZSKOgl+5UBCUn9/aFpkvSBWw7bgyT1cXPh7g2y33jVT7G4RhF9UKuq1obiWaW4JaDreNvu4oSHPbLXCTK2hKNWNPIgD5hSvFbVtcGpUDoyNjjaVDMKPVlWuROkFYZJL47B+0sX4jaX7q15QpAf9DmE9I1NZEpAE83wr0MZBgTQ1gsa3NNVns2phdTjp/THp9PTBVOdai4EUcw1UIOIYBN5x2dnoICoprdPFzNcL2Dg6CIxFGMT5mkmF8epAm4Wo3ydA7OAiOpb+bgLbmtox0XMdRM7UdxOjEOmF+ro1MxEvZnoM9Y1ZlH742cs3RdSbag/P5H6M4iNEM5pZMrC771ttXzeG9nVOjO59NVlkG3YrzACbPKq9mFvJs5BPAluexuenn1OzDHnSU89R0THN9x36XxVq8gFOIwP7pFqe2JhHYnvHIh+VpjwH1xO0yCF+apiIyWktSqXlIOYa1eRJQVJhqVj6i6qGSeRqMtHGz7uegY9xV1wq4E8MWM12cYPPJzCPv8aW+y8XZRXeV88VFgy3zuq8CV7m8YVXXCXedQet+bS/C6pnH199QSwMEFAACAAgAu1VpRpgJyTKOCgAAFFoAACkAAAB1bml2ZXJzYWwvc2tpbl9jdXN0b21pemF0aW9uX3NldHRpbmdzLnhtbO1c627juhH+f56CcHCAFiji+63wqtCFTox1bB9Lm+xpURiMzcRCZMmVaO/mwD/6NH2wPkmHlBRLiqxI2XR7spWFBBE535AcDmdIfusdeA+mre485mzM3wgzHVunjJn2vSf9hNBg6ViOO3OpR5koiBchm2zoh4rnWMStII8Re0Xc1YfKHbE8WvHlQwQyoeJ2x5hjny8dm1GbnduOuyFWBe2JtQM9ag2eSvVlnLOn7hNqKD5ZsDuypMm2hm25L9deRMVaagx7DUVOxSydzZbYj2Pn3jm/JcuHe9fZ2as8fVw/bqlrmfbDsZmO3DshbJkeGzG6SemcNsTasJEDtYWp8+ixb325rXT62UCL3FIr3l5L408eWLLBDGMkkHvTM1kE2e306v16KnJL7mma5Zu1dqejnIDY0EYKpt+qD5v9DAyjX9nREI12vX1C2iKP1E1rAmtaWzkxEme726Y6kTzsDdvpGNe551ZOg3VrHbk9zIZZDlnBmj92rzHsDtVsDB8cb+5o6k6/oaY3FDdYzHMG1UhAETGnmgw6vqIb0145X0b2nRMAw3ij8lpPqiHfsVCvK/e0Hry1lFYDdVu4gXtIw20V6vpNrd9UoU5r1NVBNaHC1+vSJQSZdK2Daqz2OWBke9RlI3tFv0rNuHS0Kj6CCxfMD3Ke1Gnx5xC2ehCmaqFWvd1t40NDbjabHaS2tbpWO3S7/a5cR7jWateaB6XXaDaaqN5u1/udQ73baDfhbdjvgJYW7ndQq9tqNbRDAzcAjWRZ0Rrqodvs1+sytIZ7ffUwHCrdWg3V6/VmSzu0O82hUkMg3QQdcrPHDdjUmkqzc5AVud5roqE6VIatA9ZwR22jXgN3arVDS1GatdrRuMfRRc11LM09nNCcLyhMnYLU2qO3xZ1rsNy5LggbdANezmiQ5xT1irD1+ZL4vgtSPG2GQk/5MVb6tBi4CknnmXJQFX/HVkk06ebMmtJZTSTMYAR5kCKAS2e+b+XARRMnwETKzAsL2vJzZhboROrM081j7oSGRNbMkk5JntKZnzbzw8JkJp35eTMXMpI+pTM//BXAHZt82SInEqh05qfOLGgyg0pnfu7MxiRSKJhFJM+XQSIlgDVE9swUf5ZEpTM/fWaiklkUrCfyZyYoJY2C6UQCzYUL8yj0UGTQXKCnRAoWFyk0CxWaLc2JgtdkLBlsoBWY3GhwCYqEypmyUKdXM3ny62I8vZgulNFFRVL9VYn4svxDo9P7Wm93/jioBricmvQreTyO60JCWbuWT9fEmE/HC1CIx4sJ/mxUJP67MHT6yRiPJrgiBX8UVjCb4+uKxH/ngX6az/HEWOjjkYYXI30xmRrCLmNsYK0i/ers0JrsKWIO2pv0C2JriiA8my5FnmWuRAUP2aa9ozna0+byzWhysTCm07G+wBMtLKlI2F4hzSVfwB2KK5rLOp6DDpdAxnwdfCHmX2hAsmUVVnI5urgcw4/BO3Jp3q8t+GGv6M0MT2D+qJ0DeIV1Xb7AC2X6GWYOPG5aEDT9CI72sSDoV6yDZ2A9B2wiX48uZGM0nXDnmmPdmI/UJ89aEhs5tvWIyHIJOATZY286Ow9KuLPRle9jXuGGdPzLJ3DrkTxOcWFfJzJt4cz35p5CL9xVrpmCZaVijc/VL59Gf10M5dEYawuYPG16szDEquftEVgetsMQsSyHDwOaJqs9sZcU3dIl2YGLPYLYylwJsS2BwfPO/GNn/oYIC5bWz8GqnGj488/n39y7kTGGsHJDXDvfEktoi0WG50PewFYSug75fMteGkvEHudv1ZE3GN1M1vWTQ8szR98+rkQXXjEoHfwezyExQjhQTKcQCF+Bx0AM3BDTKgQcTYbQnDgGw+7dRfxwUkjBZBromDjoG9Rcw1zEOnINc1RMxQ1W9JHBrU5v+YY0B1jMnu8H6b7Djw0WhbPZk//c0jsHYoRFyR5mFspNz3eo89e1V9RRwkjM42U0tAeKJtCte3HDiqBjlrnhO/N8aj9d4dCafjiOmeTG2VkrEfss80GEZJiq3ca3zNafNr/dO9fZiFKLeOFi85PCX76xI/4Q5367s0ibOfTqWJ6rlwtVnqiY7xb5Urfy48DNec/Ghr4YywrXAP6+IWy5hoR0x/fw+XX5uz0ND2XQF5hXp8Rdrv/9z3/lV5Poj1+KgtI/F9UDq5jHMfyk728Th1Hv7zn0GLISh4qXnMBgsxxC8++dhTcEtpQNQ1Yvr8BhdOEfzs5d5tp8RJVcyfOPEEbEVq4iXRH3AcKQ4ThWUUVi+NxBWOE+HM8QO2aZNi0I/+a4zgdvjGYLWdPE4QoWimUuH/z0uEIEBfcoyIJTVgF96qU8gUCVUElXJiuuU6SKMCbAuvTfj6tyn5o5ngqOJ1Y4ETs7FjsA28x1rBm/Onh+VwYC/Kbj1qISc/mZKXyLSnhr50swd5IgqAbVaFFSdAZ9mPFdZaAyXpaUnlM4Y60iokFBUu7asSBCqv5oIuLx8iRKVRVxsxbt91PZs47Dhj+oivT8WJiUn9Cv7Jl8pDApr/O0MYUTxjNQsiaKDG87FOJGy/PMHMhQm0BhaN/wLS7DezDmt15epEtBQVxy46yoJLKfYW5osJh5WbTD1RM9HthPefyKY24f9eA8lag4Om8123sHzGQWPe3aYhywAKOzL97T/D+QSVsA/u1s0hh+KWKPW/qhAmcNslxv+D15BQU6PlS4OY+0ThpuG0YzHswKITcimItYXghn8xAeQfiUcybE8Vd6NmhQfWamQTVrggaB2tPzZ+82t9TF4AImDX0zXhaVXoe3HNdiYxaHnaiM4tkaVNtw2AgxkYKYV4ltTbhU/Jdo/WZnMdOiexqGqUhBxDTZox94sDSyPVtmY3rHor4dlBReAkGcOzpiVDpecRImzjapOL+mWMph5NYTo08JVWHeOcaqlEwUhmju7NHo7LDErFdTmgLZU9YfVKMZFgJUCmeVSWRd+AoXOiMuHGMW+g5OM4uZuKpfhJA3I7pyE1ZvQ3QprXY/m5NIIbr6SqvRanwHoqvW76q4W5jowj3+vIbo6mD+FCe6auLzvYkuuc6fYkRXT+ZPQaJr2OVPbqKryfnsRlGiy+f/ixJdL1ovneh6eaJTiC6txp+iRNfLs1QSXSXRlaR0plfyaBK9Z6tIuuO6j38SmsmOrcF51sRDK9MTRwTRrH8ZmLgK47tCfkG4cjbEtM9Lmu1702z+ZQi/m7+ZzjVuQ34ZQgQn8MVxVzGn2Ra7URxN1Cm4pmpE9BtcTajb5FTVElyHLllJCZaUYEkJlpRgSQmWlGBJCZaUYEkJ/lcoQXCTN9m4Ez/tbRx+S31espElG/nu2cjMK+DXk5GRW+xcbGRE/h3TkZE+/b/ykYxuSzqypCPfIx0Z+lTJR0ZZx1jgfImOzFhyefjI7H8a87slJJ++m/deSceu+BQkHdtd/pSkY0k6lqTjeyUdfypZx5J1LFnHknUsWceSdXynPOH/gNIrCbgfnoAr2bOSPSvZs5I9K9mzkj37/t/lK0qflV/mK7/M98bs2ekF8EOTZy8jnnNnzzG/V+osmPhi3FkA+qG+yxdZ2D/GV/kKUGcR0e/AnSXLAAr6Tv7Hz/8BUEsDBBQAAgAIALxVaUaKmlIXtiUAAIUyAAAXAAAAdW5pdmVyc2FsL3VuaXZlcnNhbC5wbmfte2lUU9fbb7RaxblYVERA64AyKihhRrStZVaZZ/lDiAwBwhTCFESLbWVQEQIECGiBQpiRAEkgKpUAIYQKYTCESMMckgAhhEBC3lBp17vW/XLf++Gude/qh6ycs5+9n+H3/Pbezz45+fm23a2D+07uAwAABy1/+PYuAPAFDgDY6bb3S1nL41eWAtnXjsi7t24AavpOzcludoEtbC0AgPrM/WLf3bJ7ufAf3CIBAOXHW58dmVNLIABA96TltxaOsd4chseTkDm3PYsJZQnJCclvxlI9Y6e+1CGMPEvuOfHTkZ2d+/P2Kg5+dcUi9w407Y7Jo12v7hd4fvsN6tMD/8xd3yvfLDjxTbd/xEUJbFWvvXG6mmsUAzNlC99kVkabOVZzBbUwWiUs5Jjgoar4Hr+Nl8jrgRE3vGQ+tSDV8UnSDSZTPHvLPO55EBAFfBgat69ZJvJ8OeyDSOR3qG4uqjPbFaOYsaz0uS6ZIFxOPmbgp3iFqIFeYyU5WYO2ZY1j+z5c44Mt4c/jz4JzwV/ILj/Jy+FgF4czieJl8oCvp34tRNWbLBnxAbxJPD07XuJpvCmiIpKM0sjTTZyO4FbVjf2AlsMZh3CiSTO1a1NsH+l6lMk4t0DtUS1huYcWfFTZJytkwIweTdeymUmANDLyhCGo+VjPVaJlm0tAx6Fn0SMB+pvadm0ZeKOZ4FYISsU0LqqexCndxYCq+rxb3wnYMDSaTVrwU6UTNhi8cZPYxU89+HFBDcWYKeqjbIwL2+fWxMTIoiPta38+QR33jp2YXzqKXvt9GojgA4GIZTVEhEIymMXMkW7ypOMJS098Cg7RSUwJg+mVd1BJwjeX8mmrYPPeVDTZ0IfeC6NfyfG73JEjCXvOMpD5dwdxOCixkzu6hjcQGHHnC2pBEoln6seFcq8c+PEN1oWZMZ9Re9W1N3tqxh1eeWXy7BHrAy47gFRSYgE8jbUDgOSds4DBG7KznhUQGN+xyecNYf3KQsTOgBSe9sRiQYNd+d5C/JeMRxtG9W22M4dwhu0REWZf/rpAXy8OPIU43shac7RT+KavNWNYNpCyKeq6ZbacsykbsXGiv6+VKB/RGNYplJDMN5cwkjoyMxtK5OIydySTo3KKlXhwavz4Ajrr5wLHF0uPzqldoplTMQi7j3qSCNcy5XIq38iy1w+nl6QVTxezH136oOusZif63Zwxh4Z2Hq10wFOKlQIZVYnCVmoiVx1QZvzgCj3vdi63axGKO5kjyeov2FRwt97d8/okmJB/IbNJ9Sh2AFewOWfH5hpkBkH7CC+nnyW9ujIb4PVq+o5W5xwSBMrLcxnCYw0bMlgm9nNjFkAe9ZQfq717A++Oz2ENbRDGjzYdnm8zUyHBqz8QvakQUs9CLCrvx3oICebfytINNs9gj0wZUFb9Jfwd71vSoPhmDmZBukBfIZuRY5vs/3OAqrzqMp3HKayOx2qRbhaB8ew2D4YgiZpUw7qw8XJIj8p35bV9dIFX+V3oFIJSCyPNdwJIhpb9FHNpweUXBa6Tj17aHYn4z7OslJPeHRENz3zJm3kXqCTRUN2Sf3OOj9oluI21yzoov+rWJNxuRVdTTRdeJAKJFHOm/AkFr39FpJYjpoFFyeiPkD2MR50hHgep59vknijqlNTt9MXxTXYAJy77XqEOmA84Pe01yAOv3+okm/XywejE1aAieBEoAGfjwO/ip6ECgwi9QH5vXZXLQXLDQNjVLxm9tUOmrABcb20qjb+PMlcjyKVsfB16dta5rnoTjgD7uNT1bv6WlBdg4rxswhMQeHomjGeS59D5xOek0frnvmSWliQgwALIL1Bmus2k+ZDJfrtz3Ul2pECIw5A53fHtJbojeQxbqxsy1gz3Uv8dRDChms03EBvQDdxGXzdvzhMo0wlW5nVICT38+hp6nfhM4k0mcF0BAC46K+kWMNPQskvueuFPtJ+DC/2/Kzw1bBmyns63gRXGvjBy2yIe+9tzmSw5zxwHtYxn0ZawG8ITBL1MTR22J9vIDqYtY74c6tUKZmjERJWogQp3LQHK7zu7cWbAebZ6aWDZXRKcf8UAvHktFKcnjfPuaBDbOAyAvfPA04Uif9G1zFJQP2XlWsgYFuo6bZoBG9DNgCpZAOnPj/LmXXhzRjG6JjzRySK/V6lTpuglfsJCn7hTMB5T5T+yHEsv69RhGeUsrdWwWv3HQm4dpMaU+jxmvcZeojYyBPmTcA4fsqFOJfnCOR+IZZjhGvJmD1aLqQQas2/iBY20EDt9Wfx8fQZL94MXaSSatBMQLi0Qf5gCkb8tvDg56evoq5ZpCO+Su7kOxk11fz8YkUMm808CM/OwqRBjue5YuRH4KZCr3W9HBxv75HoUvu6bGLOAHYi2Jk8oPLoVaEupw31t6Hvt7VVGnj6DHNhA1NWkBo/P9YnZ8IPW/VVK36Wrzzo/LVR8DM6HenwwVXJm385hw62av4riE9w5y0UUv1TahhkdeazcCDtvQK4bhTqS5kassrkQkpUKbLRzCmpQg6gQuNW4DEZ0+nplDEBRy3Gg+GWjIX2f5trlhLFmgVHmfNNCHTGiKoAB7lhGqPEGTKgxmWR7GKcWOrJGWGVFIMrxqaVSrN8OQAuib1mZIear2tfN7/p18tdzakcMoRVH07t+jp3ODsxRu2poiQFNwQX2sMKQSWiBj918J+DFVECem53dBQwiByny/1j/Y1CB0HCsvBjVb4QdCXBdtVYh5TB3ddmgLrsjFZFpyKWzLEdpFDUltLP2speuNGHkypejedC1iK3wcyCnPF43JLLiij5AdjMIPpEmg0vPfaP/UwQhxyeK+ytSafUvZvxgndV12Zv0jGwTH5Uw+qAuOZoEg1ANNFkBhk0Z8PEpg2pIJTfEZRWxGRCQN8zBmKgKIWVKTGaeGe+B9oYGCYqFGvJCIlfvtNk3QlirZfjV4bUiZfRwko2wJeyDV0eN8TFA8saMpmzlv/E8C1tQUGqsts8Q+tsbB9Z3dufUYyf9z/q2lnX/bFPWzc8vWx/+uTv2T/k8M34VVM+LcnaAZnmvs3sd5Dqk1TFgTr+GDS38mLgPJ1cgMB1esb/YW/q74c82P1Rbvzh6WqMgQLyAWaklZ+gl4djRaVEu/ZRF3O+G1MaCXh3WoJE/4UpXX1oHkv6cO1q3Qi7tmcvQ1GB7DRRuoRNya7xR4ZBelV1vZIPPg0vLhFStTHq9MWvatZvdyHHtjiWzICj36fv0pUJQBhkD6bralNFEUZZRhIhcQIX4aEXS23vqTGoTn0MbaoOYU9eqWI2yyaHvj19u79J9uUkcNBjFxoUFENJ8NgxY36Wm85hxmc7SfBdcsCtnY7QeABgzv7WHIe6ozfoRJC04IltRvdmTZ9X2yDlc8xZkLk1qDPiPndS3y8pC1iO01DKjd7pitYBsF/4J+6t6mfPowAaVawuDffAbuZC2UBk1B97lczKvAIbMMna9DxJR/N4FCuw1wtbB7ax2O+EJd9LTfN88fX7Xz/4U41rWctOp9L9wgXQEJbI8zwD7RB8D6A2btEJWySpMNmcM6V6k221SPU1JYyhrXQuvJ53vY2H9Slf50Z2BPS2hd9iqcG/J0XPzAqXhK+QaqLbIQLm5YjDYdWMVl5jtF3AKJqbn+l7zRkoURjcJOkEenZw02X5Qe9uDnUVaqDXJ2EKjzFgS7C1wd4SVYSQGq3tka+mrh9qPjYVyZ2CkYPrj4Qjz1eOAcNW9OFiXnK+PN92MkLNRT5Rx63p/2027vRvLH1cnmsYyJbsBY3tSuMpxEsEwU5xxoi0WsrHoziVt7gRwv7A4DgAkO+/aqhvdv4raAQDc/65fVtgWK/x3AZwkFVOlIe3iKR1ZEXh9f4q2rLV6r6xUBrz+ZnYnAND/S/F+mUDjf1vQ3+NCXKdREJsziND2pfSwkIia/Z5lw97xnHnXzY/D7fqmQ7Vnt/p9f6PmbqWPZIMo3VjJZX4v8604PSyR7WFv9yT7buH8HvO1t3+3Hyx1ZMaJppDlJEmazOp1JT/TuJX7/EEHe1tQ7t35pMGFE+kzaMRm9wlzbVl0yU4nMSnch3sO69ubS1Y8TJLEa92uVhX4mqkl0eLEza34e1wVopBqZKuKDS96htfnMdb9TvO61jJ7yW9dU2ruIt22QjvQKR+VjeuVlwF47/IQprY9LvplQVZA6eDUINbPRdb5XvaLu4nW/+9fyBAW0FyAVFPh2PRcOTpp4LG5eILCImWi00pwSBnqb9QrvAWcMEQ8f5SatKo+aCYYdPAAnaIRt5jkbCn47fUHM36vHkrYLmwbuId/sST/ixNvCzfX89Gt2cXrFfaJQfzFiY7A3LZua522FX+7ymA5GW2qnuMIVtdt2RxNAvcsc9ip7bM/gyDHUE2BmE8NUzGJvXyw+nGEKOJvdUQNYLoVma35a9EN7UTn7QAGJZgxV3Xz/a/Z6aUZz479h9b82TFGZiV6t9FK513SCYSL8I9Xt1yQlhiV8zIK1lnNh2q8jUDLxI81iUEEGyPie5SvKLQOkJC3LV/VeHCFmW4qSC8Nfd5vFHzFrqvGCrMcsXZ3+tn1AkCB8fVMrXfzSdmf4aFjHr2LHHcNulBytQTHrSmIzk1HJntE32c3ABKkVp+dhGtUN7fWD0Kw4xd+KxPEePQX7B71LPPMDkR2ZJ4BML0+I2KUSEsvlVcBv+V5NhDqQTEe52OpZbW8T6HBAtOmR9KqyJ3hQ8bML5zLtf6i7t1yzGvHsmsr+mGa2XW5n3DU9JcNRY3w8+HOjFXh41t+ALtZ58fbOWSpVzeLDi0sXLCfeWH9IFPuQaPA9k3Vx6H5+OMNNdows6rPqCk7y+WVb2qzbeW/JSlZKzvQuTWeE3APDM/LcsRpY1uXRH3Hor5HWBiufrAku87EwzvHKRqJ1KG2pMGln1PVFH8+ZHxIGMbuvFt+v43hTHf/NTgv0LToIFGDBfuJFvoZ5iChkbC0J9CCIZRlydH9BzD7WTKqJ643lalgAftHUyF7JiWjrX7wyjW8CVyUOLJrXLxinxIwJNDXYaiIRCWSbR5wo3uK43u2nSaQYSl6djvjdn+KRJS7cHy25jTm15haP0TEjCcwx6gM61VkMv4iiGlFDm73kaX08B67r5L1DjchPmfiY9shSV+QtsBUKGNVhZt19A3RJQ16EaDAeSHh3lMQN9KvNq12VedzGjactP8o3F1f+qiFTpD52cQBRg9Ix5x2GFQTA78bj4G3KN1Rdv7swSoGUlI3NpVeeqj6EcWNPe/1+mWAVw77q+avcMY52+gGH9vHV/5g/RduSUZz2OZL1fhGQThpqmObTJtNWl+Pl6NsOB70ndMQH90C3mLf0M1/TNTu+uh2ggyL0GkNgN1q5+CV1VyZAqMo9c/OPnbi/ko44F/e7rAEGcYODdIJIbExeuowTzPC3xSg35g4z7w6d4pYgQ+juGczoKLF7RnoCsEbh3NxCd1NnJmshrbmO40gPGt5YnvWLH48tk9HxCXTk8zm9N+VGWuj27dVeovaxtwu41esIbz5Mkf6arnR38Zc6EkOwufBMTd/M4BZN/23IS4iyxKQwRNrwpg+s4MRk1VtINSnaO+GkaZY2zBAo1W5jgkh598EJILpV4xg/YUS/yxjbVWXzzhk1Lpdf0LHOSydyU4uOmK4YcbthYi/Xwxp5bYkeG7Pt3bust37DefQtdec0D+Gu89TZqogWqz/3gErKQt1j+PdPP/tNP73RiUw49xAgfFkmfx9MNmFtL0ADAxieS1mW9vNiWYPOWbgnfEYN4Hth3nUEJO+Baz9tjJbSPAzG+t5iHNK9A3hmepmuZzANlMhdS8lKEYYJOu3HXphTQAwBpeOMqBRd3Li/CruDOm8XatxL8IEEBnsDDJpexYO0BaW6QbDthWH2uodz7nKCAGiuBfzWBSCdvXfirAMQwPfFUcnGeN/FegPnEtjvi/tBtJCEmU5XdvO6cd8rxQlUir5dWgoSmgbEbiMVbKeej61qwd/gChDov3vblanC3/E3mwPi+tNL41onqqybifiq9jcroLLhaCAxDANAHXVzR1NW9omw+vsI4b7y/BfNstWiTPm+19MTTdMQyauVuPk6hsDwyL6ACYboZE55Rnbc6i8FuK7jOMVBIyUnFnBMQm2p01XjNvwP5ymiI/2NR5sPDaJCoqxXD2j9Wmes21hJds6A/lWKwdYarXXtthYttQPS6YhlHh9TmspCD4MKBBEkab42zniD2IX8xeRgLgu6s7zR8poMKbMRpfNiM1sb8PRG1Tau/jCKwCw6X/o5z8ONyVhGNuLCly9JOLYp0PPwmNrjvU9mvZc9ZyIj1Fc8rpdfumz3zMVns+N94fjrZ4Ev5vBWmdRvdxCm3aW717V93gw0IOxc/hMxj6Xx55FBdZZzQzX+XbHneHuuRiFtafG3/qo8Z3+UYWBAN3drW7bhJtMZrwXVlQqGFhce2Ba/QYfIr3IYjppxJC2czFutUg/NhthuXjyhhfjAMb9wdFkcPWbOSIvHTso2EZHnF2MTHaRX3+BS/88SlZM/d+/iM7/q7xASxbAQKq5VJxtIl1tJkr876N7YmTF3KwlEsfbdnjNai1+vqL8r+INZSGc6HiMAhfBp7tPJFZi73h9vz2Haj4EoZ5ufLDWMZ3js6z2h62r7YKpWwgb/l4TnKpbG+PEa0tOn2ynIphbRYkLq1NWE46fyllcG4ukQszEE4eJhpr86iW+K9Ki3FjrPSshyFUlWOWal1dAQXg+dOCDZ4dGXUASeWjG/THI63hUo9gGqI0QA07TXemO7DtsoaykmafMfUO+Q/pncy3RKeGUWQFscqtu5592mdClki6juL2NKeFFLi1VT3OPFPaYyJ92UCwvKpdX0bgc4FpW/cntra7TGULQqKnzdLPWbICXLmFIiwXCO7iFFg0vByc2VIWAc1z4lKQfYM1Di/iLnzlCop240Oz0bkz3gNqiU3/vit+ToJ3MExdI3CtVZbq8fVlOcr/MEQ/gWHEBBe5J6vzcH2dAIBUWLj1b5ORqT9Nt0M6baRln1fWGtRKimK99aJRt8Fusbit9wXINrLCJ7TUg9+vbNR/IhLdX49/50gzQmhoPrlWXtD5qdXd1yEtqPcSKA8e+A+3uD7L1HorwIp2ccXFio+Y6BXa0OuhGZQAb8/fGSHJJmdI84XyxCmA01PAd7EAc+RMwBpxfD7pKPRrk4Pa9OxSjW/XuP2U+X5Ku5AZI9BK1j9eIKEGtNX5awg7ZAMLXhixaXRV/5GXhh5fx+duUSnD6yea+htyTVs9W7Snbn6ouI5MUnZFs7Q6/ojC2nUGVaChBfSyDGVzt+6xnZXg3wzEVbEo63VaVlsU50Xzt7pwPWz+mXNeu2qcI7Lqbsa+tiSu6d5rl3awS1Pw3aa3u2xpY33uyi7EvoeJR86P2k95ngNkzfsFgmYW+1wryjQSomWL5UIk77KhNo4qifgbK/UtmWtZcDab37IBWaUNBCAzCOhHnkIdIR88olt+IuMFpkep6Km/XIdqYzvDY+XyvGwmVPUaZbK/qFr8jzuXboCGdZvbi5ApbXxtqVc7s+yOwhCJm6y68Xh2aGplP2E5Xg7rFymB1sUIUVVI48oixD9eOiDf+LLOqaN/uxNXQet3qRvNycY+xvzNa5ECxVt7eGrntEV/8tg/XesaRATfoZL62je1VfhLsyn1q4t2ZwKhDVSZ9ALuxCl++4tYV9OAyYFY1aEOrdFYFXuOzizAPudroctYoj1SGTwpSY0KUv/Avw6AP9CTohjb9GjBSA7tdM3WhSltDAs4+Uugbza/UBA64tNTwWJV4rX9UvFIIOXoISYxGcfelyeX47bVrqcr5hOt2cOrE3C7IGYLibByqaxUi9Di6sxd+Dw3Oo6wEcpSDCXecd0/sG58P3Z7xDKd3n0b24apWqOe75J4+gx511Rh0tg6r3Bm8Dhpbmomfl2c96tsng2rAyzdKMUovcTqLXH40lu/6FofDTOnnlOifSVQco3G2qy88ZteHR31u55Mv+Ds/CdrN2MUMmqLwryxciA0oOBl2oF/BWaO4L0imx3uoJCUmulwXnYZOckO+tgGPtPTWO7kxbLcPN3grzLzmXucuGUE/uVrAFM9pXFS7H+BNq8yHqy04g3BpSiyTTvcvGSDZZVZ0d0NOdZPbTNAlOxABYuHNsPtHS/CCLHybC5e1b/rvXND9KcNCN5MlDNd4MVTaGR0Y6UgEUaaJB94rRB2tGnhu7IwFKUYh+Y7NHtuJrpH3JjkPO97gYvHndXSc7H6rguqFHCAppPFz6/InFInuccgd+k0HSt2QV3oz3hqx6z2FBzDHphw7u00GGdtbJ776Uce+QrlUOZTc40BlLYXQAXlUeN6iG/MPL+zIkBCml5lf027ukT3TeLntAC46MKppPAB+jeq4PgyL4rcUgIdA2FPR8f+cvHbUv/NzvzkQhLuKfX6h/4JrGShmAV3pe2eHQVPBLS2wG32dZkKyfoVpUKGnplt4/gMo3erpQiw8LIW3HN85v7q9PzOGRyrppRHdgoX4N/Mx/wfn384eHmYaeAdMLK98gSM2cUYUtpaA0vqI5+JBB3uvwssapdrlWGX8X3hezSnGDIK2mAJ4WL/Lq1S7cavQOpF2flY9+q+j45t7VUZuSYuf3v51ln5CylQ1V7S+FD3cZGKmapZwUdbjuiImhWuTeqmUe4uS8ccRmbFP0oul65/ZlzhjzIRHWFW9mHeWrmVKDUy54C0DH9c+DrevTr5wvUSr2Hq2YpMpgmy1u4vmXYg40VBze1M3XDtctLxjaMGVmPE/fHLzr+Bfwb+CfwX/Cv4V/Cv4V/D/gYAXy0oH6te2rZ7cEi1mqG4uPkbxkoR42W1/yv9Aa0R4v2QaSGwVlSPWyykzZsJWCloqQjP3uyGrHIYg2D4A4I2RmIQQk6atfdY/XAWOuei0rXxwKhINIyTDc/peagOM5gTsk8ip5ocpXDVzUTeFKhVTmcHwrN4hZQBgVqNkTn65xzaJM5wEKQfk3hZbE1esB+Cev/iI3/sQ9s02cowHxy2AFfHYCOEdM+VcSMcVFdO4qxziyp9PdOw2BphkHSJBJJ4xN1eOscO3Aw9DKzUMlivmz6BvTx8d1UToUxP9VfKGQxQBb6bIhmQ9qoke5UvkRV8YtvA8HfXUALUq37b4bv8Ax+T3cQvhczMtg6mMXzITF/xQew6r2DxOl4/Q5TZI8UwJVyOPtPUeVuOXWU3rXbfMGrZeNooEievOUBuZrC9U1954lF2Cm+p6pQsFtQhJJUJl6+GLl4C8iPJuJqw2FsdnRGv85WCG/bf8w/eR9hf17DbfUKehaQ5SCADAfWx3ptlz+Ien3/80ehWpOVPUCGEMj1vAsLpCmi06eUG95Jsd5yaikJev7DeaU7lpc8P+3YDBIZJopdw8sckHY/z2cq2XuytpWKu2Q/OnoTV40aKbqrN/UR6sSGfmmp5SUk00XdjWWvs6pS+j2mFkas3kVpfWKHZUd0cyefDKyvtol4oividHu/DPHk8L2J5AW8wizjp3BHTKQrjSYE96mju8wFKVrjl1Vd07oVi+muiNOWB9z7M9VC4TbtN1agNMYLtHg2ulrUMQpnC6vS9xNyka+RV4JCTfoRtLydkP8CwKRS5mLNNqR/VvDRfH/3JKbZbrO3wZ6pBsa9B9vpd2gxQ42eSW2n1HgG7LaEziJchOAsuuOWRFrYfBhsO47FGD8svGNXZzOHu2bog+5dJnnZHeu2OGh0ZeKg3vFnvtxcWPnLc5N/traai+pvqk9/A3Xb59CheEcrjA1sI27Ix7s67SzNcBJNoljlIUQipEIPhrS6xmS+lUCz5X6zigRdNLx007+CAusMR8+sLLFK5KjNxReordJD679YBzl2lmgks0odsBxy+5ub71SoewgWbKzKbsOeIH81Ip2Jyr8R1OvF3PkUBrojWC5XBoUS9Yn7y+jCSKsUsx1zy0AeGGEa/KapCayKYvGV2U9wH0ticeh3HEJSXi0uTKCin76PDJnJy8+s65Q9DjFjD64q5Xr9+Vvgfy5R4IX6ufm36+eCJs7WoqLS1Lgp6BH6xEdFZsypXQPuSfdqfqbWKHDcgfY0bXW4eq/UcS9+JYS54RvTMj3quZfg+5RAmdqCygQrCegE8RUQTy8of8h6H+SmB60lEL2GE5lcD6woNP2Cl27yxTumZxcGjuow8JxbdV1R2luyjz5lyhCbXOhMpG5XxI0xtPrkwJXAfH/kgtRWl7mJNw2ahx1ON8ZRc9txhlIk1nx8orVcms20MurJ1fiAFpkui0kFbAG5DB1UkJhSmm0FotJ8e+idB26ED6ZFdCOyMzoCqvbFBQvsnM9WtJ4iVV6ZKTFOqGNwD1V0OUhs/Qs5OaEochHn285QT4d164AWLfRoAuE5qf6Nl8GPtV1IPqAJLTZKZfxlSXatuuvsqT5Zv9NJZBouHV2bLzwLukR4zRiB3JG2ExRXWYnlPwqhlDdJehdWrmjJKi98ypCgj/oqHOL4PHiWvvgaTMrZ/re0bCjpcfwDVB3IbnkRw72irYNWispismnf/bKWCMy/0MI/Mqrl9K6M4YbpUpfQ99L+6NcyNLff7wxypdE8Sk+qchVoQK9Id+ilqqyO84KfWzfV4u+npV7x1Gtr36TzS43W5iV53jj21TJt8b3rJML9GfuVRx8924YUqoulbvnAvdhx7PwGaHeCQaPCW5JTNBZhuxEz8eL9u4p2RxfCQoxvO9rQWQFJEhWIIaZo4AZ7U7Qn5kdPGhI9oB5N0AbjPSOy5wHZHoQgY4v33d5xJgASy57DRRN/0M+n202fPD0w7R3LsWoqeHp6lfRWn8FpDYOF5hElCAwmp9MHXGBbu6cWccRma0e1O47zRqCRGCRNIfISauD0ehCjCFKPDyLZi4A5/5V1Scft50jgzVNNzvMfBAboNuaGHkoEmO04NabZ+aY2OQ6iK8wa1+ye9qZlBB7nVvUdWQpAyioTDNN1jVuYYerbvp1ayTs4uh1r6cXRuSJHBBRPMHzCUDKCFRKglbajTfaAwb/3rvkL8s4sR9OGvRr1HD9tbgv2L0QwCbdW+pnLWodg961Rcpf5dvSh/U7aWZRBTpnTRPsG+hOIEV1EmgBdYpCyA1WKmyyZBtvkoMpUcQc9aTT2c2KoXQEnIkmc/QWfmcx4oWQmnCxH6fEfEYVTLm1E9Rgl5ii0sOJ97nvz2cFG5kGnXNuObPsmKU/ZXIscncGtKUyZ+DFsAdQESI3wG8qKPAD34K+Bl8z3acGN2eidrpWjgzeeoCQyGGhLLmyP8ZhDsJY+K1kJG7GVeqyoLiYaPYk+XTSC6Epbmhqs4kF3EeQpxVowaeo6DIiZgLFsLWmSJU3x4jdxWH8yRoBuME79vck6TuK16ZrJUpme0HMfCHlV2lN1jMfN2txUWqPFAZ7wDALDq/1Zk5rrAXCXxVyS+523FWVKI+o0ZD+Mzsw/nBKrHCMgiGpzEMGqV9Qwipbw805wWjh8ZcE/spoG6q2cYC/QZHv/W1SJjEE+pLl3Wk70xX8MQNfFiqklmcwLuwjQeTQREwf9izcn0KfWNoQv9hqGZHqMTvpHToxRYpyE8jJVPSVa+xr99E9D2t/HRcUEhfL+LoNjtqUeHzJpP95BxWgQWwwbYC1O/lvO6iEV7WbejSSfXDDSBCmrb8Oasa0ouVGmEO4UZ9iYv7iYs5pzeMiXxjlIwa5gxZXSB+T1OKOHWMuKxBbBB1o8XdFHNxh3n44al7iLXFMw9H4xEujawg1Cm66Asgmyh+5dP3VZQsTU6yymbluXWuRkh0TE9x/M9JG82IeBwH2CooRgH97BLIuesYQXnagPJWonmTm7Lglz1SQuxSSZ9WhLINA7X1ro0WS/y7vfh3pyMqJFbSkShm6Oo4k7bQgutbQNuuT22tt7IEa9aaWVTLR+0oRvshgmblqwxnp02WUUzxdBQ9LIJtIdRnfB11tAEJLM7/sfzRR2gBer0C/VH8h6rkjyhPbk7xRkyjcLNma6cqPDs7ffjPhmvA87M7r9sHLnlsZvL8KRZCHIT4c7HGLPab2XbGQhsRMwqNtprZizOsIWnc7IkV/JD3134WuITychp67/4wFAvBUvDu0f0U5RdIpLaUw9zk0N8NqIrfqhJABZ44sQtC4BKmlIlX29YXKR1o4XLhivqoaccGSOPUTgByZqvAW5Em7gk+gNvYfNHfW/mQi0XdkUz5bE45fZKwiZtsylaB13yAasJIm9+U38Zmvw7hsinWzhdpfk8RrM+55E8PIO8CaA8YUj24H04+DDVryYXwzFYP4WZMlkyavOz80UnrcxjySdLleGVznSiiZEJ1c4KW/tNavY9U4INu58Gi+6wfxIi+iJmdIgO79afs0htBMv8wLGF0LV7RgZSzcDPJ6n4ArzjeEn3SUzh3S/TueHs4bV7gQRR4DNwztmLztl6ymksoxux6l3D/BUbR7ow0OcZQ37qTcrURrvwN/ZtJGdhyP1JN+L1XlTxfFuB7sY1RG0nLl2pb6MaznecJ8NVRS9HgJ3DSNFh/a85c/XRhl9qBmQB9mYfSa4V7AIBwofym/BGw4sTzSauPbPdIa/do40eMBFAUNvGx0cXZ75Ma1avxwj/Mqr+b0vAR9TgFczaY0k3KY7OVEmCpz43wdrwx6hAA0ILgRnq3Wp78M0au9bwLhjIdeelQdxjQ0GA2Jts6zydh6T1QMoqWjE5nu3jnZcjK9zeSs/9rLU/w4yOuKcmuAMhZ9dmtf1KgD+0CAJKtl7f+ZUGyAArW2bX2t3ZuNS1tbd/Sh6FGzxPAZ2UtbxJzOuljD9UFAf3VEYp6Wzom04HjLUEECRSiL90Pemr/0KzY0nJLu+V3dt/W3LiX8l9QSwMEFAACAAgAvFVpRteZEilfAAAAagAAABsAAAB1bml2ZXJzYWwvdW5pdmVyc2FsLnBuZy54bWwtjFsKgCAQAP+D7iB7gE1NrYXMyyQp9MKkx+2LaP5mPqZz1zyxw6c9rosFgRxcXxbdlvwR/cmutwmU/APYbaEmFPrXMw45WDCNQJJaGd0CCz6OIVvQvEZSihMpqN7lA1BLAQIAABQAAgAIALtVaUbO8+LqUwQAAA0QAAAdAAAAAAAAAAEAAAAAAAAAAAB1bml2ZXJzYWwvY29tbW9uX21lc3NhZ2VzLmxuZ1BLAQIAABQAAgAIALtVaUYl32KDvQQAAMsWAAAnAAAAAAAAAAEAAAAAAI4EAAB1bml2ZXJzYWwvZmxhc2hfcHVibGlzaGluZ19zZXR0aW5ncy54bWxQSwECAAAUAAIACAC7VWlGSEisH7ECAABRCgAAIQAAAAAAAAABAAAAAACQCQAAdW5pdmVyc2FsL2ZsYXNoX3NraW5fc2V0dGluZ3MueG1sUEsBAgAAFAACAAgAu1VpRkFYdiORBAAA3BUAACYAAAAAAAAAAQAAAAAAgAwAAHVuaXZlcnNhbC9odG1sX3B1Ymxpc2hpbmdfc2V0dGluZ3MueG1sUEsBAgAAFAACAAgAu1VpRpJGsJmpAQAAQwYAAB8AAAAAAAAAAQAAAAAAVREAAHVuaXZlcnNhbC9odG1sX3NraW5fc2V0dGluZ3MuanNQSwECAAAUAAIACAC7VWlGGtrqO6oAAAAfAQAAGgAAAAAAAAABAAAAAAA7EwAAdW5pdmVyc2FsL2kxOG5fcHJlc2V0cy54bWxQSwECAAAUAAIACAC7VWlG9YvaeWYAAABoAAAAHAAAAAAAAAABAAAAAAAdFAAAdW5pdmVyc2FsL2xvY2FsX3NldHRpbmdzLnhtbFBLAQIAABQAAgAIADMDgUTOggk37AIAAIgIAAAUAAAAAAAAAAEAAAAAAL0UAAB1bml2ZXJzYWwvcGxheWVyLnhtbFBLAQIAABQAAgAIALtVaUaYCckyjgoAABRaAAApAAAAAAAAAAEAAAAAANsXAAB1bml2ZXJzYWwvc2tpbl9jdXN0b21pemF0aW9uX3NldHRpbmdzLnhtbFBLAQIAABQAAgAIALxVaUaKmlIXtiUAAIUyAAAXAAAAAAAAAAAAAAAAALAiAAB1bml2ZXJzYWwvdW5pdmVyc2FsLnBuZ1BLAQIAABQAAgAIALxVaUbXmRIpXwAAAGoAAAAbAAAAAAAAAAEAAAAAAJtIAAB1bml2ZXJzYWwvdW5pdmVyc2FsLnBuZy54bWxQSwUGAAAAAAsACwBJAwAAM0kAAAAA"/>
  <p:tag name="ISPRING_PRESENTATION_TITLE" val="Section 10.2 Finding Patterns in a Table of Patterns"/>
  <p:tag name="ISPRING_RESOURCE_PATHS_HASH_PRESENTER" val="41576e8c56cf5b3215dc4b18361e00632ba772"/>
  <p:tag name="ISPRING_PLAYERS_CUSTOMIZATION_2" val="UEsDBBQAAgAIAPehh1AZ0s9XgAMAAE0MAAAYAAAAbm9uZS9jb21tb25fbWVzc2FnZXMubG5nrVfBbts4EL0X6D8QAnrbTbu3PTgOZInJEpZFVaLrpBeCkRiHqCR6Rcmp9+t3SNleu4tAdpyLIJHmvJl5b2bo0c3PqkRr2Ril62vvj6svHpJ1rgtVL6+9Obv9/U8PmVbUhSh1La+9WnvoZvzxw6gU9bITSwnvHz8gNKqkMfBpxvbrv2+kimsvmXA/CHCWkUmEeRL5DzjlWYBjPyWUx5TxbJ4kNGU49MbsWSKjqq4ULfiElEG1bpHpVivdtLJAqkYt/ETkOSCoR1WqdoMqXcjR5y3msAvZlMQc4O37bplEhD3wGQ2xN8a1eCzBjbyRskaNFIVsLsGIaTrzo63xUJnLrS98hsFmOu1xghTDQsgXhP3ljQOwaVP1otpnpLJVA2wiuRZl1+d0y/cQ3MQPppxR7icJn8wZozGP/AmOvPFE5D+GTgc0ZimNeOLHOOIxvmfe2D7PO5ek+Js3ts/Bc/M0xTFIKSIh5iRzugroLImw09WD7tCzWEvUarRW8sWpSNataoCKUhVuI9ewUHeDTIR05kPaU5yxlASM0NgbZ7ppNr/14uzaZ90AnEFFz3bhMC0Pdn/VSAPQPRvaChpkXuhKqPpqCBpihOpJ/Cxb0DS0Wm1BPgKthDEvuimO4jsEGjJM4oBCCgN2YNwW494w+KigNzSNzNthY+Cl7zKzZWRB4pAuOHNCsGRUnWkh4dWqlK103iobishdVh7lkwZmSinWfdYA3dE0mKAZ1Ih/h/mE3oMGQHT0nBN06o3p9JwTDziDgHA2dCb2v5E732UE1LmTzk6aubBKKDfbxmaZWyvdGVixbIKAXPTm6jyYDH+dg2KIH71SAb3VXVddqjW0JCBbNoNAUJQBDkl8x7/OyXd+65PIdaBfaRYb18FFsRZ1LoHYXHRGog3sFapwe1ZiDv/vTv2DRLstyE/bWo5DfP/pXH+Oyv8V9Ym2ldWqHYK2Cdu6/xYvbDm96sIpob8Nfz9g34WZg5F8MT9Ho/8cjgaduDBTp7P1rp44pZzcJZ1Q3t4eD2bWURtjhEVwO4nB4HJ/9SpVpeAmcYLN+QzbjGbQbPrmcxTJQndl4YRVqh+uAcFg6ir5/2n41OjKrZbC7BLbN8CbS7zog0t70OSMqbjXxsn8HEjj7Sxl84nzOeP09hYm0tPT0AlGIPZ3uZCIvtgqXcHSL57uv4y7+I8+H/wP+BdQSwMEFAACAAgA96GHUBUeYBujAAAAfwEAACkAAABub25lL3BsYXliYWNrX2FuZF9uYXZpZ2F0aW9uX3NldHRpbmdzLnhtbHWQQQqDMBBF957CGwhdh0DXpUWoFxhxlECSCZlR8PZNRG1p02Xe+z/DjGIUMX5iXdW1glnoKRBFS5xRNe93tgwLXr1xIIZ8woK850omNyxRaCMyetmUHsFyyv/wY3hrYT0/4iNeMOVCZxzqS6mwmVzysJhpY90aUI8R04AvmHPoobd4w7UniMPjDOwb/9W5mzabHd5pQB0iuSCq+UBVutdx9BdQSwMEFAACAAgA96GHUB9UimowAwAAxw4AACIAAABub25lL2ZsYXNoX3B1Ymxpc2hpbmdfc2V0dGluZ3MueG1s5ZfdT9swEMDf+1dYmXhcA9omTSgtYv2Qqo2CSGHwhNzYbU44duaPduWv3zluS9nKFr4ktj1UTey7353vzuc4OfheCDLj2oCSrWivuRsRLjPFQE5b0dmo//ZjRIylklGhJG9FUkXkoN1ISjcWYPKUW4uihiBGmv3StqLc2nI/jufzeRNMqf2sEs4i3zQzVcSl5oZLy3VcCrrAP7souYmWhBoA/BVKLtXajQYhSSAdKeYEJ8Ba0RCd7Qtq8igOEmOaXU+1cpJ1lFCa6Om4Fb3p9Lp73XcrmUDpQsGlD4dp46AftvuUMfAOUJHCDSc5h2mOnmKw5sBs7p9iL53EvzIqclgz9YyOwsVLu4TjhHI640tjOEKtpVmO+ta0J1QYnsSbQysx8CGkmYUZenarHvydOCFSV5ZK27bVDhE/Da4o8T2YZKI2jC3fyVgJjG3lFJZJMeZsSAseop1eg+yj0F5EJrQAsWhFxyWXJKUSkwuWCsjWusaNjQVbJbW/lD7UQAU5k4DVx8lRGt1aD4vKcqoN3/RqNWN8ZLP2V+UEIwvliIBrTqwiGF1X4FPOyWYKyESrohrFErHECECLM+Bzzg6qUC2B9xm6RBOFQ00sxVJwGyx8c3BDxnyiNHI5nWHh4jiYwG8+CFxSY26hdOXjTvpl0O1dDYbd3sWOXyBlMyqzB8KxnHhR2hfh0wWRyq70MBwZdYZXSWHAqrk6a2s+Pg3risY8P1M27vANFE7Q58SvA7KBfsGUv4yVhyT+jx7UNpvTWbXR/eat0LjFAVMSmDiRYUsCueyANYAZlURJsSA0w6ZsfNuYgXIGR0KDCGjzeA+DPpZp9TaFGTZJpRnXv0eyhcRGmfWVLnwyGfHnXyvqdkYYs1Hv9LAzGpwPRpdXo97FKJxGa/V4a/dMYt/Ut/d4f2i8xhZ/cto7rxP5IQahVoZ6aS3ccR2p4891pE7DmXSycR7VcgF7zDTsGewyAgrAInhFFfOUr4JQbc9cMX/NhvkHVv/6Pglrrz/tHQ0+HX/p/u+74KlxCG+rO1N8516TxFsvQH6mAAkFXqv8obi+NbU/vN9N4u1TjQbS7l4+240fUEsDBBQAAgAIAPehh1BxV5SdFQEAANECAAAcAAAAbm9uZS9mbGFzaF9za2luX3NldHRpbmdzLnhtbI2S0U6DMBSG730KgveQTY2asCZu6I3RLNle4AAH0gx6SHsg4e2thQ1UiOtV+///19OeNjInqbwWtZGkNv7KFzeeF6VUkj4gs1SF+VbOmiezjZ80zKSClBSj4kCRrqD0xe2bG1Hokv9RZGtey+SQ4ljmYf20ja9Chhr328d497wE1FBgkEB6KjQ1KrP53Wu8iu8m+WE6bUhkfnYHGqYDg2bBusEoHNe9b6DFFyUrYNtnazCaITnn9ExJVO81GtsuZ4ocSmOJP/p4hH0J3WUzcwZmnCXkKCsU6znEOT2moJWFU49djSLXaIv8EvskKkhKfMcuIdDZ5yUy3H3R7ml7x6bCD8pQ1JqqmqNwIrmHGZ/Bzu1XFl9QSwMEFAACAAgA96GHUNebcJYrAwAAbw4AACEAAABub25lL2h0bWxfcHVibGlzaGluZ19zZXR0aW5ncy54bWzdV01PGzEQvedXWFtxbLaolwolQTQfalRIEBsonJCzdrIjvPbWH0nDr+94nYRAA10oEaiHKNnxzJvxm/FztnH4KxdkxrUBJZvRfv1TRLhMFQM5bUbno97HLxExlkpGhZK8GUkVkcNWrVG4sQCTJdxadDUEYaQ5KGwzyqwtDuJ4Pp/XwRTaryrhLOKbeqryuNDccGm5jgtBF/hlFwU30RKhAgB+ciWXYa1ajZBGQDpRzAlOgDWjARb7zeYiioPDmKY3U62cZG0llCZ6Om5GH9rdzn7n88ongHQg59KzYVpo9GZ7QBkDn5+KBG45yThMMywUuZoDs5n/FXvvRvwnRokctkw9Rlvh3qVdguOCcjrly2RoodbSNMN4a1oTKgxvxJumlRt4BmlqYYaV3YWHeidOiMQVhdK2ZbVDiAfGFUr8CExjojaSLZ/JWAmktiwKpyQfczagOc7EaU9GZEJzEItmNCy4JAmV2FGwVEC6jjBubCzYspO9pfeRBirIuQQcOU5OkuguZ9hKmlFt+GYtqxXj+UxbP5QTjCyUIwJuOLGKIKcux18ZJ5vEk4lWeWkV1FhiBGDGGfA5Z4clQUvAxxJdYYrcYSTOXyG4DRl+OrglYz5RGnE5neG0oh1MwK8/C7igxtyB0lWNe8lxv9O97g863cs9v0HKZlSmzwTHIeJ5YXeCTxdEKruKQzpS6gwvm8KAlWtV9lZ/eRvWc4x9fqVu3MM3kDtBXxN+TcgG9A5bvpssz2n8XyuonDajs/Kg+8NbQuMRB2xJwMSFFNUK5FL3KgCmVBIlxYLQFKXYeNmYgXIGLUEgArR5eYUhHse0fJrCDEVSacb105BsIVEo057SuW8mI/7Sa0ad9gg5G3XPjtqj/kV/dHU96l6Owh20Do+3qmcj9lK+Xdn9VfFQ2Mdvp+ynZ92LKoQPcO+VGtNNKsENq3gNv1fxOgtX0enGNVSpBJSWaTgqKC4CcsDev6NB2foXAJ6clDBbrzwo7+B4/Pe73tprs00WSMJz8EG71ofKBCTdk/7X4XFnp0xANSredhT+lYnwtHoliu+9tjTire83NbTff0ls1X4DUEsDBBQAAgAIAPehh1COc/b6agAAAOUAAAAaAAAAbm9uZS9odG1sX3NraW5fc2V0dGluZ3MuanOr5lIAAqUcJQUrhWowG8xPKi0pyc/TS87PK0nNK9HLyy/KTQSrUVJ2AwMlHZyK88tSiwgoTUtMTkUx1NTIwskFp0qEiSZO5i7OlsjqChLTU/WSEpOz04vyS/NSIMqcXV0MXYyVwKpquWoBUEsDBBQAAgAIAPehh1C8fTX3SgAAAEkAAAAXAAAAbm9uZS9sb2NhbF9zZXR0aW5ncy54bWyzsa/IzVEoSy0qzszPs1Uy1DNQUkjNS85PycxLt1UKDXHTtVBSKC5JzEtJzMnPS7VVystXUrC347LJyU9OzAlOLSkBKizWt+MCAFBLAwQUAAIACAD6oYdQqOVJCL4FAADcFQAAJgAAAHVuaXZlcnNhbC1uby12aWRlby9jb21tb25fbWVzc2FnZXMubG5nrVjdbts2FL4v0HcgBBTYgC5tB7QYhsQFLTGxEFlSRTpuNgwCIzEOEUn09OMku9rT7MH2JDukZMduV0hKemHDony+c0h+3zmHPP54n2doI8pKquLEenf01kKiSFQqi9WJtWCnP/1ioarmRcozVYgTq1AW+jh5+eI448Wq4SsBv1++QOg4F1UFj9VEPz0+I5meWOE0xrZNKHWnHolDD1+SKKY28XHkBrEfsJguwjCIGHGsCbsRqJJ5k/EaYkKyQoWqUdWs16qsRYpkgWr4C08S8CCvZCbrB5SrVBy/6Xz2h0DPXT8G9/r3dtj1XHYZzwOHWBNS8KsMwkhKIQpUCp6K8jk+/CCaY68Dd2T1fPQlZgQwo/PWjx0RGHDipctm1sQGTL1Ud7K+QZKuS9hNJDY8a9o17fa7z90U2+cxC2IchvF0wVjgxx6eEs+aTHly22dtB/MQ+5exF5wF8dQ9g7BUvubFA/LUSv3w84cP9+/ef/hxFAyFVfQOgZBBev92AJDPosCLAY14sU8+M2uiv8fZBQvmuT7sYvdjnHUYkQtror977RZRRHwQhuc6JHapUYleC48YlVyqBt3wjUC1Qhsp7owmRFHLEoiVydS8SBQMFE0vr5xgjoFEEaEscm3mBr41oaosH163UmvqG1WCuwqlLXdT41OzSr9fl6IC1y23lJYniDZVOZfFUb/rpe8F2DEkmwO78RksLttNCpAO4A2lNzA/9Rpc3BWZ4im6BiEhGVDE1+tMJl3i6HgfZvyhN4oIL13/DMgeeBRE62xHdCpIkVNyPdmRKBGmJAKAkleifIJtbLhuzBHOsnEIM/ds5sGH6RBmcnWTwaceG0dIgAmh6M0UwFTI6CGmdBlEjl40cIU4WvOqulNlesDS/f3sA3Z9OwAh2GwPXBeIHTDwQ0K9KkuR1P1gECU2/O50BVMFAsbMJAMtqbypapBNvs5ELUy0Uk+FJ4ZSV+Jagb4ywTct98G7EVsvzT288O1ZPGW7FOrxpkhuBtqBOP9XH/tqaIAm+5zvjalDi6fBZ8gukAyDMRbBOeTA8zEWl4TCIhPaZ+PjC/cMm12CvLdNStukl3CdY7KHrgHQbNpI1VQwopcEUpPZkeponBtKPi2AxS72vpFbW9Rt97GSGyjdQEBR9jqCdG8TR4vq08L9LT7Frmcq9ZfU4w+m0+HphheJALIlXO/pA7xLZWreadob/3828i/E6y7Vv+qqhO+Qz6/GxnNQWL6hCF7XIl/Xfa71gnXhPyUKLfFvhjBk6k/zv2tEv8vO7LWuz96fgxZ5zB71BvHMlRq+W987EtqWGgINiy6O0GNkw61m2u3UDXRF7O+2H+1c/xRswrZuQWFzi2s13NoPOgBfoadi0BmssYmcQquTQxUabnsBsz4I/0IXjOH2SzKlLoOqsxRXlax7PRs9D66vRs5PL6x7PetBsWEu8yBkHwBXu4NkJnOIPx2AuZiT7Qq0JeJgJkvVZKmRfyZvTZmAtW1y8XU3fF2q3IxmvNrSvy1TH58TRTu5qHUajuindgoevD97An76LlGCI2hjbOzbuvextdqzgUYgH70UHqPb1gl0lPM6uYFyfK2aIh0I1B7BHHKKAaybMxW87O/COoAvwmhHUTf66ygQ3dFBEiU7sN99VYvqj9Egeho7DNoe/MR93Q+0mBoW0Tg4PYVO7vq6z4Lh6WHI5mGIVXdU3toNPDkzF9j/XY6kvC2Kucph6KjfL9OXVIYsmDFsz+agP2rkppoSms4xCFu62cEigiNdp1wbgKCBYLLOBCL3XOttDKq++IHMbA5p1mTOy1tI60ypbFRsZgO1nOpxc3q8A2nqTBajIn9eUdUTZm4YY8cxF0KwknDev217iBQOnEl3M5Sp1WAwe4Z9qBpf4IlU1mMBI0J2Fz76UsNcIHiK69vUf//+p8/eFOptToa01z4/Jr3N13V791SZe9jjN3vXsv8BUEsDBBQAAgAIAPqhh1AVHmAbowAAAH8BAAA3AAAAdW5pdmVyc2FsLW5vLXZpZGVvL3BsYXliYWNrX2FuZF9uYXZpZ2F0aW9uX3NldHRpbmdzLnhtbHWQQQqDMBBF957CGwhdh0DXpUWoFxhxlECSCZlR8PZNRG1p02Xe+z/DjGIUMX5iXdW1glnoKRBFS5xRNe93tgwLXr1xIIZ8woK850omNyxRaCMyetmUHsFyyv/wY3hrYT0/4iNeMOVCZxzqS6mwmVzysJhpY90aUI8R04AvmHPoobd4w7UniMPjDOwb/9W5mzabHd5pQB0iuSCq+UBVutdx9BdQSwMEFAACAAgA+qGHUEszhoovBQAAaB0AADAAAAB1bml2ZXJzYWwtbm8tdmlkZW8vZmxhc2hfcHVibGlzaGluZ19zZXR0aW5ncy54bWzlWdty2zYQffdXYNjJYyw7sZvEI8mjSNRYE90q0kk8nY4HIlciahBgAVCO8tSv6Yf1S7oQLVryFUoiT5o8eGSCe84u9oYlWT3+lHIyA6WZFDVvf3fPIyAiGTMxrXmnYfv5a49oQ0VMuRRQ84T0yHF9p5rlY850EoAxKKoJ0gh9lJmalxiTHVUql5eXu0xnyt6VPDfIr3cjmVYyBRqEAVXJOJ3jj5lnoL0rBgcC/EuluILVd3YIqRZMPRnnHAiL0XLB7KYob3OqE69SiI1pdDFVMhdxU3KpiJqOa94vTb+133q5lCmoWiwFYX2i67hol80RjWNmraA8YJ+BJMCmCZq7v3fgkUsWm6Tmvdx7YXlQvnKbZ8FebJ5anqZELwhzpSAFQ2NqaHFZaFQwAYXhAF03KgckXVtbkTTwyZQLxVI8FzRlUYh3iPVVzWuF5yO/7Y/8ftM/Px11C1OdEWEn7PpOmKDbafnn/UHoB+cnYa+7MSj0P4YbgDa1zJl+OPIDvx/6o/O3ncGGCHejrjF+r9Hpboj54L8NOuGmmvqN3qaQ4cmg74Y5ORv6o26n/+48HAy6YWd4jVrk8Eq2VivriV/FApG5Wk1vk+TpWFDGsdncyHENBtsVp2oKoWwzrMYJ5Ro88mcG099yypmZ2wrFrnYBkDV0BpEZ2eqrebaivGu6ghANw5Isa/vwTVnar16vbb1SaL/e1p1WVstmN0ykkU9s/f7eYWn+m4OHzb/H0Co1hkYJNjGz7EGrK0spZpE0MmyGHRJubHOScx7kWSaVuW5jq4ulEffQVCdSrEXeXpOx5HHpMUjHEPdpCiutP7hgoo2S+x6ZYI5y9OUgA0ECKvC4YQb9G5UEOh9rw8zimGlfSTcUo5wgH56HQHrBLX9HCVV6LSnL0NoWH9V/70sD+o/C3cXSvaIBZ6jFloaTvC9i0lL0Eo9HF/EhCBexE8wcbrMHlJMRiuoNJEmDcyfhFOvIRfADjDUz4CQqcx6TucwJZxfoZ0kw4/MU/0uArB7LZKJkuljF0cEQvQjLjMElxMcuis5QRZojEueUjIMpNPyVs89kDBOpkBfoDMOG60wX/LsbEWdU62tSurTxWXG4dfot/+Mzu0EazygOCpuRY3lDmpmt8NM5EdIsceiOiOaYFTYoMYsX91z2tvvlYSg7DMb5G0VjjV+zNOf0W9KXDlmh3mLIt6Nlk8A/aoGz2oTOFoVui3dBjSXOMCQFJ96I8HRgIgdXwogKIgWfExrhgKJt25gxmWtcKRpEQa2/3MICj2m6uJriSYYaVQzKiXJv/8XLg8NfX71+c7Rb+ffvf54/CLoa3YacWnXF7NZ8cOB3Rt54uHgEd88Q74a6Mco/Arp3oHfGbWrmA8O9M/KOEd8Ze3PQdwbeGvcfQT4w9N/CtqVKbdeJb8Xz7uc/B3jHGt1ohp33nfDsDoJFKdwe2KoVO0zePVsuZuzvdbQM/MaoeUIwXKfdMDhyaQ99iZ3YRAk2mIl9CeKCGZyGGFPfid6GzmkWHfnvnQgxiE6d1E1tf+C04XcuUqNidhyuzI1OJuAsMC3ONpwGOEtxeI2frLN/TZ91qstv3KK31rr+H+3nqx9ti/61pfYDVEXJ1lL35zggthmgH9jt3/c7nx/5xcxo+XLWRbhH1QUoEkrJneSHy1eQpCMm0gURAJAUH7LdHBjDk7ar9cQP/F7n7aDb+gmOhu/Ug8VV+dlh7TtD+f57/cOcvZMywVJ0q30wL7/m1Q8P9qqVu2/t7CDb+tfR+s5/UEsDBBQAAgAIAPqhh1AOe8cgZQMAAJcMAAAqAAAAdW5pdmVyc2FsLW5vLXZpZGVvL2ZsYXNoX3NraW5fc2V0dGluZ3MueG1slVfbTuMwEH3nK6ruO10KuwUpVOoNCW0X0NLtu9tMW6uOHdlO2f79ji9JnDYhhQgJz5xjz+V4LCK1p7xzAKmo4I/dfnd41elE60xK4HoBScqIhg6NH7tPf+fzbs+5BRPyHbSmfKuMJbdZ4CrTWvDrteAa97jmQiaEdYffnuxP1LPINpbAkC7lbMgaymN+9O/H04so/oy78WA6eWgirEWSEn6ci624XpH1fitFxmMT2q35mmi7YwqSUb5vjYhRpZ81JJWYZjez/qx/GSWVoBSYkB6mo/7oZyuLkRWwIvvB3f3d6EJOedTnjTmhHaii2tIG/cHt4K6JlpItVIs8mU1vprfNeI67V7vyaVyOoOGfbs0chX8E+aXNRZqlX9FIKsXWFPSEMzBfK4cJEuP1Q8L0wXytBJOQOahVkIrRGNsgZOyk+N18TeCmWvo/wyERmbstBXszTTiZHkYhKwZDLTOIevnK+dROfLxmGi8TDDeEKQSEphL0hhm+kUzl21RtJe4PfFAeByBvKBFLwbIEJi7eAFi1l/jJZGznShhfYQsClHDwxiDC0lgiX7CsZ8jAWCLfTbdeOTuewU89jpPrYUx8Mz+vPnqBE1zm9cpXudecNDe3XAVHe0OOSUQMQyurBU3AdC3qWZsLqXcWU8TJgW6Jxjfpt8GtjjYZFfVOHF5p9bqKNNUM6uS2FplUGAy6lz5b37kaj6O4h0ON9Bw2OkdXjWVTzGsRasGu25Xutyvq5tYdjW/JYzchcg9yIQRT3Y7n4f3DbdyrfM4w0xrfUpDPfCMu5HChIdzfJtEEFu4KXgonWpP1LsGQmjIoKuoaW9+/yB9b11ieJSuQM9QDhVyQVZvD7eh2x/BXLyl8QFwlNDgdU+9wO05ooffA4AUARK53+W1wC+dJMqYpgwPkMyUw2ISbMosUqr8uXyOuqiQDy0V69COoFEqIqzpqCEuMq57hPO2a12SlbGaViZIP93KkVMZ9PiWNWMMBaddeSZWN0V9XQexVpZwk0+JdE6n9puXa504OMOI0sQMIHcHxNR7HYUKkvirWmVfrzF6GYB6tYjOVE2o8TRQzZof9Oor1nM7YBV7P4UYChPPVGq+CF+AXHFeCyPilgFSehBq3Y2OO+GjacY2DPkl11AtMrjlFG/Bv/Idk+B9QSwMEFAACAAgA+qGHUPrnN04qBQAA8hwAAC8AAAB1bml2ZXJzYWwtbm8tdmlkZW8vaHRtbF9wdWJsaXNoaW5nX3NldHRpbmdzLnhtbN1Z3VLbOBS+5yk03ullCfRn2zIJTJqYwdP8bWzaMjs7jGKfxFpkySvJoenVPs0+2D7JHsXEJBBA6RI67QUTLJ/v09H5t10/+pJxMgWlmRQNb393zyMgYpkwMWl4p9Hx87ce0YaKhHIpoOEJ6ZGjw516Xow402kIxqCoJkgj9EFuGl5qTH5Qq11eXu4ynSt7V/LCIL/ejWVWyxVoEAZULed0hj9mloP2rhgcCPAvk+IKdrizQ0i9ZOrKpOBAWIKaC2YPRfmJybhXK6VGNL6YKFmIpCW5VERNRg3vl5bf3m+/XMiUTG2WgbAm0Ye4aJfNAU0SZpWgPGRfgaTAJilqu7/3yiOXLDFpw3u598LyoHztNs+cvTw7tTwtiUYQ5mqDDAxNqKHlZbmjgjEo9AboQ6MKQNKVtSVJA19MtVAuJTNBMxZHeIdYUzW8dnQ+9I/9od9r+eenw06pqjMiCqKO74QJO0HbP+/1Iz88P4m6nY1Bkf852gC0qWbO9IOhH/q9yB+evw/6GyLclbrG+N1m0NkQ88l/HwbRpjv1mt1NIYOTfs8Nc3I28IedoPfhPOr3O1EwuEbNY3gpWuu11cCvY4LIQi2Ht0mLbCQo41hrbsS4BoPVilM1gUgeM8zGMeUaPPJnDpPfCsqZmdkMxaJ2AZA3dQ6xGdrsa3g2o7xrupIQFcOUrHL79bsqtd+8XTl6rdz9+lhrtaxXtW6QSiOfWPv9vdeV+u9e3a/+HYrWqTE0TrGImUUNWl5ZSDGLpLFhU6yQcOOY44LzsMhzqcx1GVterJS4g6Y+lmLF8/aajCRPKotBNoKkRzOMv8Gx8MgYg5Kj8fo5CBJSge2FGTRoXCF0MdKGmXlbOb6SbipGOcHWgf0PSDe8ZeA4pUqvRGHlS1vT48Pfe9KA/qO0b7l0p2jIGe5ic8FJ3hcJaSt6ie3QRXwAwkXsBEOF23AB5aSEonoDSdLk3Ek4w8RxEfwEI80MOInKgidkJgvC2QXaWRIM8SLD/1Igy32YjJXM5qucakP03C1TBpeQHLlsdIZbZAUicS7JOZhyh78K9pWMYCwV8gKdottwnemSf3cj4pxqfU1KFzo+K7tZ0Gv7n5/ZA9JkSnEy2Iwc8xmy3GyFn86IkGaBQ3PEtMCosE5JWDK/53K23W93Q1VS0M+P5I0Vfs2ygtPHpK8MskS9RZdvZ5dNHP+gBs7bpnQ6T3SbvHNqTHGGLik58UaMjYOJAlwJYyqIFHxGaIwTibZlY8pkoXGlLBAltf52DUs8hun8aoIPLbijSkA5Ue7tv3j56vWvb96+O9it/fv3P8/vBV3NagNO7XblsNa6d8J3Rt54mngAd8fU7oa6Mbs/ALpzgnfGbarmPdO8M3LNTO+MvTnZOwNvzfcPIO+Z8m9hj6XKbNVJbvlz/QOfAzywSjdbUfAxiM7WEMxT4fbAVq/Z6XH9MDkfqm/MkqPvN0yGfnPYOiHooNNOFB64FISexNpr4hRLyti+53DB9E8j9KLvRG+d5TR9Dv2PToToNqfa6bZtr+904A8uUsNyWhwsTYpOKmD3n5TdDPs/ZxmOq8mT1fL/U1mdMvGRi/LWitWPUXDWPr2yeytOWaO2VHCAqjjdWrD+wE3g+/nkJ7b02ujX6xouCSFjFvREnfdnftcyXLxgdRHuUnUBikRScif5weI1IgnEWLogQgCS4XOzmwETeNLqtBr0od8N3vc77a1GP3ML/x+i5Dyu+cqr6rvByoeC6gX26pe1HVxf/U55uPMfUEsDBBQAAgAIAPqhh1DsTFlStgEAAHoGAAAoAAAAdW5pdmVyc2FsLW5vLXZpZGVvL2h0bWxfc2tpbl9zZXR0aW5ncy5qc42UUU+DMBDH3/cpFnw1izKUzbc5MFnig4l7Mz4UdmNkpde0HTqN313KNi1w6OgL/fPr/3pXep+DYfV4qTe8G37W7/X8qTmvNbCaUTu4bOq8Ry+s7mmer2CZF8BzAV4LKU9Lf+SvX4Iy9kRtmuyfra12/Dy0X9aMaxeXhIUiNE1oJaG9Edo7Ffijkdkxq0NGTpmTnTEoRikKA8KMBKqC1Yx38VA/boItGEtQ/6BrlkLD9Maf3Ee95K9jcB9G86nLpVhIJvaPmOEoYek2U7gTq2P8sR0uvdlLUNWBb/vC8lybhYGiHTi+jv3Y7yelAq3hGHcazfzZLQlzlgB3EwqDSTD7A20Ydwvaostc5+ZEh344DgOXliyDTpXmcXQdjZuYqLw61ewEP3AG3k1fMpKzPahzrFDu5BkHKBVmtiJdNLSDRDmyVS6yAxdN7SA5u1lr2/dv1B1jlKBa/fwVV3a4TKcYjWuGrWu2IW5t0ddczugMhrzcuhX1keoLnBKpuEhoklpckpsx7U5j5y9V2kxtQS0RedU87aGArpoJqIVYoxWYMSzdFJVWpfPqNgpy5+nZOba2Ofj6BlBLAwQUAAIACAD6oYdQuOc88l4AAABjAAAAJQAAAHVuaXZlcnNhbC1uby12aWRlby9sb2NhbF9zZXR0aW5ncy54bWwNyr0OQEAMAODdUzTd/W0Gx2a04AEaGpH0WnFHeHu3fcPX9q8XePgKh6nDuqgQWFfbDt0dLvOQNwghkm4kpuxQDaHvslZsJZk4xhQDnEIfXzP7hMgj+TSHWwTLLvsBUEsBAgAAFAACAAgA96GHUBnSz1eAAwAATQwAABgAAAAAAAAAAQAAAAAAAAAAAG5vbmUvY29tbW9uX21lc3NhZ2VzLmxuZ1BLAQIAABQAAgAIAPehh1AVHmAbowAAAH8BAAApAAAAAAAAAAEAAAAAALYDAABub25lL3BsYXliYWNrX2FuZF9uYXZpZ2F0aW9uX3NldHRpbmdzLnhtbFBLAQIAABQAAgAIAPehh1AfVIpqMAMAAMcOAAAiAAAAAAAAAAEAAAAAAKAEAABub25lL2ZsYXNoX3B1Ymxpc2hpbmdfc2V0dGluZ3MueG1sUEsBAgAAFAACAAgA96GHUHFXlJ0VAQAA0QIAABwAAAAAAAAAAQAAAAAAEAgAAG5vbmUvZmxhc2hfc2tpbl9zZXR0aW5ncy54bWxQSwECAAAUAAIACAD3oYdQ15twlisDAABvDgAAIQAAAAAAAAABAAAAAABfCQAAbm9uZS9odG1sX3B1Ymxpc2hpbmdfc2V0dGluZ3MueG1sUEsBAgAAFAACAAgA96GHUI5z9vpqAAAA5QAAABoAAAAAAAAAAQAAAAAAyQwAAG5vbmUvaHRtbF9za2luX3NldHRpbmdzLmpzUEsBAgAAFAACAAgA96GHULx9NfdKAAAASQAAABcAAAAAAAAAAQAAAAAAaw0AAG5vbmUvbG9jYWxfc2V0dGluZ3MueG1sUEsBAgAAFAACAAgA+qGHUKjlSQi+BQAA3BUAACYAAAAAAAAAAQAAAAAA6g0AAHVuaXZlcnNhbC1uby12aWRlby9jb21tb25fbWVzc2FnZXMubG5nUEsBAgAAFAACAAgA+qGHUBUeYBujAAAAfwEAADcAAAAAAAAAAQAAAAAA7BMAAHVuaXZlcnNhbC1uby12aWRlby9wbGF5YmFja19hbmRfbmF2aWdhdGlvbl9zZXR0aW5ncy54bWxQSwECAAAUAAIACAD6oYdQSzOGii8FAABoHQAAMAAAAAAAAAABAAAAAADkFAAAdW5pdmVyc2FsLW5vLXZpZGVvL2ZsYXNoX3B1Ymxpc2hpbmdfc2V0dGluZ3MueG1sUEsBAgAAFAACAAgA+qGHUA57xyBlAwAAlwwAACoAAAAAAAAAAQAAAAAAYRoAAHVuaXZlcnNhbC1uby12aWRlby9mbGFzaF9za2luX3NldHRpbmdzLnhtbFBLAQIAABQAAgAIAPqhh1D65zdOKgUAAPIcAAAvAAAAAAAAAAEAAAAAAA4eAAB1bml2ZXJzYWwtbm8tdmlkZW8vaHRtbF9wdWJsaXNoaW5nX3NldHRpbmdzLnhtbFBLAQIAABQAAgAIAPqhh1DsTFlStgEAAHoGAAAoAAAAAAAAAAEAAAAAAIUjAAB1bml2ZXJzYWwtbm8tdmlkZW8vaHRtbF9za2luX3NldHRpbmdzLmpzUEsBAgAAFAACAAgA+qGHULjnPPJeAAAAYwAAACUAAAAAAAAAAQAAAAAAgSUAAHVuaXZlcnNhbC1uby12aWRlby9sb2NhbF9zZXR0aW5ncy54bWxQSwUGAAAAAA4ADgCIBAAAIiYAAAAA"/>
  <p:tag name="ISPRING_LMS_API_VERSION" val="SCORM 2004 (2nd edition)"/>
  <p:tag name="ISPRING_CMI5_LAUNCH_METHOD" val="any window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CLOUDFOLDERID" val="1"/>
  <p:tag name="ISPRINGONLINEFOLDERID" val="1"/>
  <p:tag name="ISPRING_OUTPUT_FOLDER" val="[[&quot;\uFFFDʾ\&quot;{58857F64-F778-46F3-A3E4-9740F72F057B}&quot;,&quot;C:\\Users\\Danny\\OneDrive - SD41\\Website\\M8P&quot;]]"/>
  <p:tag name="ISPRING_PUBLISH_SETTINGS" val="{&quot;commonSettings&quot;:{&quot;webSettings&quot;:{&quot;useMobileViewer&quot;:&quot;T_FALSE&quot;},&quot;lmsSettings&quot;:{&quot;useMobileViewer&quot;:&quot;T_FALSE&quot;},&quot;cloudSettings&quot;:{&quot;useMobileViewer&quot;:&quot;T_FALSE&quot;},&quot;ispringLmsSettings&quot;:{&quot;useMobileViewer&quot;:&quot;T_FALSE&quot;},&quot;playerId&quot;:&quot;universal-no-video&quot;},&quot;advancedSettings&quot;:{&quot;enableTextAllocation&quot;:&quot;T_TRUE&quot;,&quot;viewingFromLocalDrive&quot;:&quot;T_TRUE&quot;,&quot;contentScale&quot;:75,&quot;contentScaleMode&quot;:&quot;SCALE&quot;},&quot;accessibilitySettings&quot;:{&quot;enabled&quot;:&quot;T_FALSE&quot;},&quot;compressionSettings&quot;:{&quot;imageSettings&quot;:{&quot;jpegQuality&quot;:70,&quot;optimizeImageForResolution&quot;:&quot;T_FALSE&quot;},&quot;audioQuality&quot;:70,&quot;videoQuality&quot;:65},&quot;protectionSettings&quot;:{&quot;watermarkEnabled&quot;:&quot;T_FALSE&quot;,&quot;watermarkPosition&quot;:&quot;MIDDLE_CENTER&quot;,&quot;openWatermarkUrl&quot;:&quot;T_FALSE&quot;,&quot;openWatermarkWebPageInNewWindow&quot;:&quot;T_FALSE&quot;,&quot;displayAfterEnabled&quot;:&quot;T_FALSE&quot;,&quot;displayUntilEnabled&quot;:&quot;T_FALSE&quot;,&quot;domainRestrictionEnabled&quot;:&quot;T_FALSE&quot;,&quot;enablePassword&quot;:&quot;T_FALSE&quot;},&quot;videoSettings&quot;:{&quot;videoCompressionSettings&quot;:{&quot;audioQuality&quot;:70,&quot;videoQuality&quot;:75},&quot;secondsOnEachSlide&quot;:5,&quot;hostingSettings&quot;:{}},&quot;ispringOnlineSettings&quot;:{&quot;onlineDestinationFolderId&quot;:&quot;1&quot;},&quot;cloudSettings&quot;:{&quot;onlineDestinationFolderId&quot;:&quot;1&quot;},&quot;wordSettings&quot;:{&quot;printCopies&quot;:1}}"/>
  <p:tag name="ISPRING_SCORM_RATE_QUIZZES" val="0"/>
  <p:tag name="ISPRING_CURRENT_PLAYER_ID" val="universal-no-video"/>
  <p:tag name="ISPRING_FIRST_PUBLISH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1728</TotalTime>
  <Words>714</Words>
  <Application>Microsoft Office PowerPoint</Application>
  <PresentationFormat>On-screen Show (4:3)</PresentationFormat>
  <Paragraphs>125</Paragraphs>
  <Slides>12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Calibri</vt:lpstr>
      <vt:lpstr>Century Schoolbook</vt:lpstr>
      <vt:lpstr>Courier New</vt:lpstr>
      <vt:lpstr>Times New Roman</vt:lpstr>
      <vt:lpstr>Wingdings</vt:lpstr>
      <vt:lpstr>Wingdings 2</vt:lpstr>
      <vt:lpstr>Oriel</vt:lpstr>
      <vt:lpstr>Equation</vt:lpstr>
      <vt:lpstr>Section 10.2 Finding Patterns in a Table of Values</vt:lpstr>
      <vt:lpstr>I) Writing Equations</vt:lpstr>
      <vt:lpstr>PowerPoint Presentation</vt:lpstr>
      <vt:lpstr>PowerPoint Presentation</vt:lpstr>
      <vt:lpstr>PowerPoint Presentation</vt:lpstr>
      <vt:lpstr>Q: Which of the following scenarios is linear?</vt:lpstr>
      <vt:lpstr>II) Finding Patterns in a TOV</vt:lpstr>
      <vt:lpstr>PowerPoint Presentation</vt:lpstr>
      <vt:lpstr>IV) Is it Linear??</vt:lpstr>
      <vt:lpstr>PowerPoint Presentation</vt:lpstr>
      <vt:lpstr>Q: Given each table of values, which one of them is Linear?</vt:lpstr>
      <vt:lpstr>Homework: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10.2 Finding Patterns in a Table of Patterns</dc:title>
  <dc:creator>Danny Young</dc:creator>
  <cp:lastModifiedBy>Danny Young</cp:lastModifiedBy>
  <cp:revision>93</cp:revision>
  <dcterms:created xsi:type="dcterms:W3CDTF">2011-11-19T21:08:34Z</dcterms:created>
  <dcterms:modified xsi:type="dcterms:W3CDTF">2020-04-08T03:18:26Z</dcterms:modified>
</cp:coreProperties>
</file>